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7"/>
  </p:notesMasterIdLst>
  <p:sldIdLst>
    <p:sldId id="1222" r:id="rId3"/>
    <p:sldId id="1369" r:id="rId4"/>
    <p:sldId id="1377" r:id="rId5"/>
    <p:sldId id="1375" r:id="rId6"/>
    <p:sldId id="1376" r:id="rId7"/>
    <p:sldId id="1378" r:id="rId8"/>
    <p:sldId id="1370" r:id="rId9"/>
    <p:sldId id="1308" r:id="rId10"/>
    <p:sldId id="1232" r:id="rId11"/>
    <p:sldId id="1372" r:id="rId12"/>
    <p:sldId id="1379" r:id="rId13"/>
    <p:sldId id="1380" r:id="rId14"/>
    <p:sldId id="1381" r:id="rId15"/>
    <p:sldId id="1382" r:id="rId16"/>
    <p:sldId id="1383" r:id="rId17"/>
    <p:sldId id="1384" r:id="rId18"/>
    <p:sldId id="1385" r:id="rId19"/>
    <p:sldId id="1386" r:id="rId20"/>
    <p:sldId id="1387" r:id="rId21"/>
    <p:sldId id="1388" r:id="rId22"/>
    <p:sldId id="1389" r:id="rId23"/>
    <p:sldId id="1390" r:id="rId24"/>
    <p:sldId id="1225" r:id="rId25"/>
    <p:sldId id="295" r:id="rId26"/>
    <p:sldId id="298" r:id="rId27"/>
    <p:sldId id="1226" r:id="rId28"/>
    <p:sldId id="1227" r:id="rId29"/>
    <p:sldId id="1228" r:id="rId30"/>
    <p:sldId id="1229" r:id="rId31"/>
    <p:sldId id="1230" r:id="rId32"/>
    <p:sldId id="301" r:id="rId33"/>
    <p:sldId id="302" r:id="rId34"/>
    <p:sldId id="324" r:id="rId35"/>
    <p:sldId id="303" r:id="rId36"/>
    <p:sldId id="329" r:id="rId37"/>
    <p:sldId id="306" r:id="rId38"/>
    <p:sldId id="1231" r:id="rId39"/>
    <p:sldId id="1392" r:id="rId40"/>
    <p:sldId id="1233" r:id="rId41"/>
    <p:sldId id="1234" r:id="rId42"/>
    <p:sldId id="290" r:id="rId43"/>
    <p:sldId id="1236" r:id="rId44"/>
    <p:sldId id="319" r:id="rId45"/>
    <p:sldId id="308" r:id="rId46"/>
    <p:sldId id="309" r:id="rId47"/>
    <p:sldId id="310" r:id="rId48"/>
    <p:sldId id="328" r:id="rId49"/>
    <p:sldId id="1237" r:id="rId50"/>
    <p:sldId id="271" r:id="rId51"/>
    <p:sldId id="312" r:id="rId52"/>
    <p:sldId id="292" r:id="rId53"/>
    <p:sldId id="313" r:id="rId54"/>
    <p:sldId id="326" r:id="rId55"/>
    <p:sldId id="325" r:id="rId56"/>
    <p:sldId id="314" r:id="rId57"/>
    <p:sldId id="327" r:id="rId58"/>
    <p:sldId id="315" r:id="rId59"/>
    <p:sldId id="1240" r:id="rId60"/>
    <p:sldId id="276" r:id="rId61"/>
    <p:sldId id="277" r:id="rId62"/>
    <p:sldId id="278" r:id="rId63"/>
    <p:sldId id="293" r:id="rId64"/>
    <p:sldId id="317" r:id="rId65"/>
    <p:sldId id="280" r:id="rId66"/>
    <p:sldId id="282" r:id="rId67"/>
    <p:sldId id="321" r:id="rId68"/>
    <p:sldId id="283" r:id="rId69"/>
    <p:sldId id="294" r:id="rId70"/>
    <p:sldId id="284" r:id="rId71"/>
    <p:sldId id="287" r:id="rId72"/>
    <p:sldId id="288" r:id="rId73"/>
    <p:sldId id="285" r:id="rId74"/>
    <p:sldId id="286" r:id="rId75"/>
    <p:sldId id="299"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9"/>
  </p:normalViewPr>
  <p:slideViewPr>
    <p:cSldViewPr snapToGrid="0" snapToObjects="1">
      <p:cViewPr varScale="1">
        <p:scale>
          <a:sx n="73" d="100"/>
          <a:sy n="73" d="100"/>
        </p:scale>
        <p:origin x="381"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38912-9B19-384E-B0C0-596E21F519CC}"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6D9AA-C93D-A444-BBB0-C283D3992DFA}" type="slidenum">
              <a:rPr lang="en-US" smtClean="0"/>
              <a:t>‹#›</a:t>
            </a:fld>
            <a:endParaRPr lang="en-US"/>
          </a:p>
        </p:txBody>
      </p:sp>
    </p:spTree>
    <p:extLst>
      <p:ext uri="{BB962C8B-B14F-4D97-AF65-F5344CB8AC3E}">
        <p14:creationId xmlns:p14="http://schemas.microsoft.com/office/powerpoint/2010/main" val="77459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CB57B-1A1C-1E4D-8199-6FC80DBE3B9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784F41B-9505-4345-9548-2490D6037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5B7A8E6-6A53-4441-9F5C-26920DDCAD2A}"/>
              </a:ext>
            </a:extLst>
          </p:cNvPr>
          <p:cNvSpPr>
            <a:spLocks noGrp="1"/>
          </p:cNvSpPr>
          <p:nvPr>
            <p:ph type="dt" sz="half" idx="10"/>
          </p:nvPr>
        </p:nvSpPr>
        <p:spPr/>
        <p:txBody>
          <a:bodyPr/>
          <a:lstStyle/>
          <a:p>
            <a:fld id="{2428F20D-A026-5249-B595-92CCD2E843CF}"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77205086-A01C-5347-9AFF-222F9EE0A8D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0721C85-38BB-9248-929A-655BF9BCE656}"/>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5894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37309-9677-1549-976D-2ACD4B859E2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57C44BC-A0C0-7D46-BB29-2BBCEE5C785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E5CABED-5B98-D247-9A8F-385062BE29BF}"/>
              </a:ext>
            </a:extLst>
          </p:cNvPr>
          <p:cNvSpPr>
            <a:spLocks noGrp="1"/>
          </p:cNvSpPr>
          <p:nvPr>
            <p:ph type="dt" sz="half" idx="10"/>
          </p:nvPr>
        </p:nvSpPr>
        <p:spPr/>
        <p:txBody>
          <a:bodyPr/>
          <a:lstStyle/>
          <a:p>
            <a:fld id="{1F9725CF-FF34-B740-B118-311337277150}"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5E576311-65D2-DB4B-91C5-35B18A74182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21E8A2D-19B5-1B4F-8F0E-3D76E0606645}"/>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322641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88DCEA-AF22-A04D-9528-7C6191DDEC6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404E5B2-DC70-6B47-A4AD-67740F08F70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6D63A69-F749-FC45-B2DC-BD211FA816BB}"/>
              </a:ext>
            </a:extLst>
          </p:cNvPr>
          <p:cNvSpPr>
            <a:spLocks noGrp="1"/>
          </p:cNvSpPr>
          <p:nvPr>
            <p:ph type="dt" sz="half" idx="10"/>
          </p:nvPr>
        </p:nvSpPr>
        <p:spPr/>
        <p:txBody>
          <a:bodyPr/>
          <a:lstStyle/>
          <a:p>
            <a:fld id="{59CBED82-4E16-1C47-8784-544D1672A881}"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43DD7F08-8B37-DE4A-8BB2-2EF5A8AD100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14DEC9B-A8FC-AC44-B79E-B0E704F254D2}"/>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3745617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29434B3D-9AD5-6640-95A0-40B4B5CB36CA}" type="datetime1">
              <a:rPr kumimoji="1" lang="zh-CN" altLang="en-US" smtClean="0"/>
              <a:t>2023/9/16</a:t>
            </a:fld>
            <a:endParaRPr kumimoji="1" lang="zh-CN" alt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kumimoji="1" lang="zh-CN"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155776147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DE415B8-8CCD-F94F-9A90-2A935D1EDFA6}" type="datetime1">
              <a:rPr kumimoji="1" lang="zh-CN" altLang="en-US" smtClean="0"/>
              <a:t>2023/9/16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2540857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F175D4DF-5588-1549-B89B-5D0331E98929}" type="datetime1">
              <a:rPr kumimoji="1" lang="zh-CN" altLang="en-US" smtClean="0"/>
              <a:t>2023/9/16</a:t>
            </a:fld>
            <a:endParaRPr kumimoji="1" lang="zh-CN" alt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kumimoji="1" lang="zh-CN" altLang="en-US"/>
          </a:p>
        </p:txBody>
      </p:sp>
      <p:sp>
        <p:nvSpPr>
          <p:cNvPr id="6" name="Slide Number Placeholder 5"/>
          <p:cNvSpPr>
            <a:spLocks noGrp="1"/>
          </p:cNvSpPr>
          <p:nvPr>
            <p:ph type="sldNum" sz="quarter" idx="12"/>
          </p:nvPr>
        </p:nvSpPr>
        <p:spPr>
          <a:xfrm>
            <a:off x="8604504" y="5211060"/>
            <a:ext cx="2112264" cy="228600"/>
          </a:xfrm>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38236213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27E5520-EC89-FA40-829D-A164846BCC8D}" type="datetime1">
              <a:rPr kumimoji="1" lang="zh-CN" altLang="en-US" smtClean="0"/>
              <a:t>2023/9/16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337325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ECD9BF0-FB0D-D84A-AC23-BD368A0A7795}" type="datetime1">
              <a:rPr kumimoji="1" lang="zh-CN" altLang="en-US" smtClean="0"/>
              <a:t>2023/9/16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4189213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D54EA12-B035-B946-9638-B2F384690A83}" type="datetime1">
              <a:rPr kumimoji="1" lang="zh-CN" altLang="en-US" smtClean="0"/>
              <a:t>2023/9/16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4154805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F85CBA-17ED-8E49-9660-98A8AA33AB73}" type="datetime1">
              <a:rPr kumimoji="1" lang="zh-CN" altLang="en-US" smtClean="0"/>
              <a:t>2023/9/16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3098558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zh-CN" altLang="en-US"/>
              <a:t>单击此处编辑母版标题样式</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34702403-68CB-624F-BF7A-B4CD182BE92D}" type="datetime1">
              <a:rPr kumimoji="1" lang="zh-CN" altLang="en-US" smtClean="0"/>
              <a:t>2023/9/16</a:t>
            </a:fld>
            <a:endParaRPr kumimoji="1" lang="zh-CN" altLang="en-US"/>
          </a:p>
        </p:txBody>
      </p:sp>
      <p:sp>
        <p:nvSpPr>
          <p:cNvPr id="9" name="Footer Placeholder 8"/>
          <p:cNvSpPr>
            <a:spLocks noGrp="1"/>
          </p:cNvSpPr>
          <p:nvPr>
            <p:ph type="ftr" sz="quarter" idx="11"/>
          </p:nvPr>
        </p:nvSpPr>
        <p:spPr/>
        <p:txBody>
          <a:bodyPr/>
          <a:lstStyle>
            <a:lvl1pPr algn="r">
              <a:defRPr/>
            </a:lvl1pPr>
          </a:lstStyle>
          <a:p>
            <a:endParaRPr kumimoji="1" lang="zh-CN" alt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31587FE-1605-774A-988E-A27A8041AD48}" type="slidenum">
              <a:rPr kumimoji="1" lang="zh-CN" altLang="en-US" smtClean="0"/>
              <a:t>‹#›</a:t>
            </a:fld>
            <a:endParaRPr kumimoji="1" lang="zh-CN" alt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633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99099-0A42-204A-AE0D-A056F0332E9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97EABC2-3544-B648-98D5-F2B68A15C74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720166C-7945-9E45-ACFE-9C90C8B7FD16}"/>
              </a:ext>
            </a:extLst>
          </p:cNvPr>
          <p:cNvSpPr>
            <a:spLocks noGrp="1"/>
          </p:cNvSpPr>
          <p:nvPr>
            <p:ph type="dt" sz="half" idx="10"/>
          </p:nvPr>
        </p:nvSpPr>
        <p:spPr/>
        <p:txBody>
          <a:bodyPr/>
          <a:lstStyle/>
          <a:p>
            <a:fld id="{B1E96C95-BDA3-E141-952A-19BDB43ECBC7}"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8645A70E-EAF9-8448-A289-63BC505E8D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1895167-EB88-7B49-82B5-CD8DC2CC08A3}"/>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933323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3EDF568-096C-9042-9A0F-4F89B5A9A1D8}" type="datetime1">
              <a:rPr kumimoji="1" lang="zh-CN" altLang="en-US" smtClean="0"/>
              <a:t>2023/9/16</a:t>
            </a:fld>
            <a:endParaRPr kumimoji="1" lang="zh-CN"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kumimoji="1" lang="zh-CN" alt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31587FE-1605-774A-988E-A27A8041AD48}" type="slidenum">
              <a:rPr kumimoji="1" lang="zh-CN" altLang="en-US" smtClean="0"/>
              <a:t>‹#›</a:t>
            </a:fld>
            <a:endParaRPr kumimoji="1" lang="zh-CN" alt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0936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C955505-93C8-2D4F-88F0-F522A60D8A6E}" type="datetime1">
              <a:rPr kumimoji="1" lang="zh-CN" altLang="en-US" smtClean="0"/>
              <a:t>2023/9/16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623348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014E0E1-0CF4-E14A-8465-F0F0870FA4E8}" type="datetime1">
              <a:rPr kumimoji="1" lang="zh-CN" altLang="en-US" smtClean="0"/>
              <a:t>2023/9/16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332447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86D48-7FCC-204F-9023-B22ED9E4933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B2A535A-2C8F-1E42-9F98-10587CC795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A5B7AB2-B362-7E41-8EE4-E9A5D65534C0}"/>
              </a:ext>
            </a:extLst>
          </p:cNvPr>
          <p:cNvSpPr>
            <a:spLocks noGrp="1"/>
          </p:cNvSpPr>
          <p:nvPr>
            <p:ph type="dt" sz="half" idx="10"/>
          </p:nvPr>
        </p:nvSpPr>
        <p:spPr/>
        <p:txBody>
          <a:bodyPr/>
          <a:lstStyle/>
          <a:p>
            <a:fld id="{01CCC7CF-15E3-B344-94D0-8852B3E158F7}"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26C9F3FB-E3E0-6741-9220-14A08C0D153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9DD1F64-7F77-084A-B31B-80B879D73226}"/>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66805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851EC-B0BC-444E-9ADD-8C0B3ACEB4E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16ADB28-D9A5-4E49-A5BC-85371A1453C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DE87C63-9D7A-8E44-909D-CE2A0AFB7BD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53A4A46-617D-B341-83C0-3DE444DAAA60}"/>
              </a:ext>
            </a:extLst>
          </p:cNvPr>
          <p:cNvSpPr>
            <a:spLocks noGrp="1"/>
          </p:cNvSpPr>
          <p:nvPr>
            <p:ph type="dt" sz="half" idx="10"/>
          </p:nvPr>
        </p:nvSpPr>
        <p:spPr/>
        <p:txBody>
          <a:bodyPr/>
          <a:lstStyle/>
          <a:p>
            <a:fld id="{A11D48A7-6753-0048-87A7-FA561203D79B}" type="datetime1">
              <a:rPr kumimoji="1" lang="en-US" altLang="zh-CN" smtClean="0"/>
              <a:t>9/16/2023</a:t>
            </a:fld>
            <a:endParaRPr kumimoji="1" lang="zh-CN" altLang="en-US"/>
          </a:p>
        </p:txBody>
      </p:sp>
      <p:sp>
        <p:nvSpPr>
          <p:cNvPr id="6" name="页脚占位符 5">
            <a:extLst>
              <a:ext uri="{FF2B5EF4-FFF2-40B4-BE49-F238E27FC236}">
                <a16:creationId xmlns:a16="http://schemas.microsoft.com/office/drawing/2014/main" id="{85168F2A-D9A2-7541-9A7E-6B86BB438FB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4834037-2FA6-5A42-A83E-A03A3B7108E7}"/>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1368530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D41DF-4735-5346-A4D2-941B3AA2251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2804035-6965-164B-A35D-8BD29AEC1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75CF3D7-303D-3240-BB7D-907FF312DC3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E17EB60-9DB4-C64C-9D8F-A46A63F85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EDAC322-1164-7C49-9001-2F7520915AC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9E3054B-D2C9-D44B-A487-26C1C591760E}"/>
              </a:ext>
            </a:extLst>
          </p:cNvPr>
          <p:cNvSpPr>
            <a:spLocks noGrp="1"/>
          </p:cNvSpPr>
          <p:nvPr>
            <p:ph type="dt" sz="half" idx="10"/>
          </p:nvPr>
        </p:nvSpPr>
        <p:spPr/>
        <p:txBody>
          <a:bodyPr/>
          <a:lstStyle/>
          <a:p>
            <a:fld id="{F34A855B-29EB-8645-8530-E56215D519F6}" type="datetime1">
              <a:rPr kumimoji="1" lang="en-US" altLang="zh-CN" smtClean="0"/>
              <a:t>9/16/2023</a:t>
            </a:fld>
            <a:endParaRPr kumimoji="1" lang="zh-CN" altLang="en-US"/>
          </a:p>
        </p:txBody>
      </p:sp>
      <p:sp>
        <p:nvSpPr>
          <p:cNvPr id="8" name="页脚占位符 7">
            <a:extLst>
              <a:ext uri="{FF2B5EF4-FFF2-40B4-BE49-F238E27FC236}">
                <a16:creationId xmlns:a16="http://schemas.microsoft.com/office/drawing/2014/main" id="{A54BB863-40A6-E643-87D9-D8A1A579E79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70EF0D8-67C8-AC49-813A-C8141DECBBEA}"/>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11086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654B3-A128-F642-AD9D-8BBCC19AFCB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44B9C44-5053-7149-9B95-E5ADAAB150BF}"/>
              </a:ext>
            </a:extLst>
          </p:cNvPr>
          <p:cNvSpPr>
            <a:spLocks noGrp="1"/>
          </p:cNvSpPr>
          <p:nvPr>
            <p:ph type="dt" sz="half" idx="10"/>
          </p:nvPr>
        </p:nvSpPr>
        <p:spPr/>
        <p:txBody>
          <a:bodyPr/>
          <a:lstStyle/>
          <a:p>
            <a:fld id="{C98BA927-8D9F-6B41-ADBB-9871D2BCBD26}" type="datetime1">
              <a:rPr kumimoji="1" lang="en-US" altLang="zh-CN" smtClean="0"/>
              <a:t>9/16/2023</a:t>
            </a:fld>
            <a:endParaRPr kumimoji="1" lang="zh-CN" altLang="en-US"/>
          </a:p>
        </p:txBody>
      </p:sp>
      <p:sp>
        <p:nvSpPr>
          <p:cNvPr id="4" name="页脚占位符 3">
            <a:extLst>
              <a:ext uri="{FF2B5EF4-FFF2-40B4-BE49-F238E27FC236}">
                <a16:creationId xmlns:a16="http://schemas.microsoft.com/office/drawing/2014/main" id="{7C1DF5EB-01BD-664E-AEEF-FFDE79168D2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D09E401-758D-164F-9BA7-5CD02FF62409}"/>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308780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40965F-BCE8-B148-91CE-53B8E8822A28}"/>
              </a:ext>
            </a:extLst>
          </p:cNvPr>
          <p:cNvSpPr>
            <a:spLocks noGrp="1"/>
          </p:cNvSpPr>
          <p:nvPr>
            <p:ph type="dt" sz="half" idx="10"/>
          </p:nvPr>
        </p:nvSpPr>
        <p:spPr/>
        <p:txBody>
          <a:bodyPr/>
          <a:lstStyle/>
          <a:p>
            <a:fld id="{27ED6ABE-D3AE-CF44-9B61-A5BC41A98AEE}" type="datetime1">
              <a:rPr kumimoji="1" lang="en-US" altLang="zh-CN" smtClean="0"/>
              <a:t>9/16/2023</a:t>
            </a:fld>
            <a:endParaRPr kumimoji="1" lang="zh-CN" altLang="en-US"/>
          </a:p>
        </p:txBody>
      </p:sp>
      <p:sp>
        <p:nvSpPr>
          <p:cNvPr id="3" name="页脚占位符 2">
            <a:extLst>
              <a:ext uri="{FF2B5EF4-FFF2-40B4-BE49-F238E27FC236}">
                <a16:creationId xmlns:a16="http://schemas.microsoft.com/office/drawing/2014/main" id="{8E5795B3-0172-5840-8740-3B6090FB2C7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58A163-27A4-634F-804F-4A85263B2DA4}"/>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352308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9CA7D-DF61-D443-A442-E373479E81B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13DF5C7-945B-B140-B271-2FF9A4CDE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4D5083-E212-684D-8480-9C7C20DF8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679ACAF-AE7E-1A40-BD9E-3CCA0CBB7EC6}"/>
              </a:ext>
            </a:extLst>
          </p:cNvPr>
          <p:cNvSpPr>
            <a:spLocks noGrp="1"/>
          </p:cNvSpPr>
          <p:nvPr>
            <p:ph type="dt" sz="half" idx="10"/>
          </p:nvPr>
        </p:nvSpPr>
        <p:spPr/>
        <p:txBody>
          <a:bodyPr/>
          <a:lstStyle/>
          <a:p>
            <a:fld id="{9D6390B7-8587-AE41-84F5-CA03BA240B15}" type="datetime1">
              <a:rPr kumimoji="1" lang="en-US" altLang="zh-CN" smtClean="0"/>
              <a:t>9/16/2023</a:t>
            </a:fld>
            <a:endParaRPr kumimoji="1" lang="zh-CN" altLang="en-US"/>
          </a:p>
        </p:txBody>
      </p:sp>
      <p:sp>
        <p:nvSpPr>
          <p:cNvPr id="6" name="页脚占位符 5">
            <a:extLst>
              <a:ext uri="{FF2B5EF4-FFF2-40B4-BE49-F238E27FC236}">
                <a16:creationId xmlns:a16="http://schemas.microsoft.com/office/drawing/2014/main" id="{F4EBD112-AC62-7D41-BC92-12746CC68ED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0C726A2-2D59-3548-8438-62667C72A7A5}"/>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3860392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F0556-AF64-6F49-AF01-A5EAB0376A8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D122FA3-395F-E34C-98E5-0C8CD988B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4A39411-A444-2F48-A937-E549B4A0D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2AB14F1-7768-4B41-881E-A02CEC62F698}"/>
              </a:ext>
            </a:extLst>
          </p:cNvPr>
          <p:cNvSpPr>
            <a:spLocks noGrp="1"/>
          </p:cNvSpPr>
          <p:nvPr>
            <p:ph type="dt" sz="half" idx="10"/>
          </p:nvPr>
        </p:nvSpPr>
        <p:spPr/>
        <p:txBody>
          <a:bodyPr/>
          <a:lstStyle/>
          <a:p>
            <a:fld id="{CC3C0DDB-6EE9-4345-9B14-9AB3377B2A8D}" type="datetime1">
              <a:rPr kumimoji="1" lang="en-US" altLang="zh-CN" smtClean="0"/>
              <a:t>9/16/2023</a:t>
            </a:fld>
            <a:endParaRPr kumimoji="1" lang="zh-CN" altLang="en-US"/>
          </a:p>
        </p:txBody>
      </p:sp>
      <p:sp>
        <p:nvSpPr>
          <p:cNvPr id="6" name="页脚占位符 5">
            <a:extLst>
              <a:ext uri="{FF2B5EF4-FFF2-40B4-BE49-F238E27FC236}">
                <a16:creationId xmlns:a16="http://schemas.microsoft.com/office/drawing/2014/main" id="{AD2092BE-7A13-CB45-8454-247B4821638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2BE4437-09B2-E746-9E09-334EB1426FB5}"/>
              </a:ext>
            </a:extLst>
          </p:cNvPr>
          <p:cNvSpPr>
            <a:spLocks noGrp="1"/>
          </p:cNvSpPr>
          <p:nvPr>
            <p:ph type="sldNum" sz="quarter" idx="12"/>
          </p:nvPr>
        </p:nvSpPr>
        <p:spPr/>
        <p:txBody>
          <a:body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85936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8E35A0-E655-0847-B150-108ACCED67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F834949-EE4B-1C44-AE33-BDE09E0FF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3EBE844-C493-DB42-A70D-CC073B985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5E0CF-68BF-6440-82BB-BA870829EBEF}" type="datetime1">
              <a:rPr kumimoji="1" lang="en-US" altLang="zh-CN" smtClean="0"/>
              <a:t>9/16/2023</a:t>
            </a:fld>
            <a:endParaRPr kumimoji="1" lang="zh-CN" altLang="en-US"/>
          </a:p>
        </p:txBody>
      </p:sp>
      <p:sp>
        <p:nvSpPr>
          <p:cNvPr id="5" name="页脚占位符 4">
            <a:extLst>
              <a:ext uri="{FF2B5EF4-FFF2-40B4-BE49-F238E27FC236}">
                <a16:creationId xmlns:a16="http://schemas.microsoft.com/office/drawing/2014/main" id="{7518BD5C-3490-024B-9C88-2D196D0BD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4AD4A6E-7511-A84B-8192-EB5CE0776E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EA4F7-EE48-7544-9A25-19F1CE3075A1}" type="slidenum">
              <a:rPr kumimoji="1" lang="zh-CN" altLang="en-US" smtClean="0"/>
              <a:t>‹#›</a:t>
            </a:fld>
            <a:endParaRPr kumimoji="1" lang="zh-CN" altLang="en-US"/>
          </a:p>
        </p:txBody>
      </p:sp>
    </p:spTree>
    <p:extLst>
      <p:ext uri="{BB962C8B-B14F-4D97-AF65-F5344CB8AC3E}">
        <p14:creationId xmlns:p14="http://schemas.microsoft.com/office/powerpoint/2010/main" val="2337869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6533193-1FDB-EB40-8BFA-570F4E91E088}" type="datetime1">
              <a:rPr kumimoji="1" lang="zh-CN" altLang="en-US" smtClean="0"/>
              <a:t>2023/9/16</a:t>
            </a:fld>
            <a:endParaRPr kumimoji="1" lang="zh-CN" alt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kumimoji="1" lang="zh-CN" alt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31587FE-1605-774A-988E-A27A8041AD48}" type="slidenum">
              <a:rPr kumimoji="1" lang="zh-CN" altLang="en-US" smtClean="0"/>
              <a:t>‹#›</a:t>
            </a:fld>
            <a:endParaRPr kumimoji="1" lang="zh-CN" altLang="en-US"/>
          </a:p>
        </p:txBody>
      </p:sp>
    </p:spTree>
    <p:extLst>
      <p:ext uri="{BB962C8B-B14F-4D97-AF65-F5344CB8AC3E}">
        <p14:creationId xmlns:p14="http://schemas.microsoft.com/office/powerpoint/2010/main" val="123564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tificamerican.com/article/the-great-barrier-reef-is-in-for-a-rough-ride/" TargetMode="External"/><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8503FD-DF6E-4407-833C-17D750FB1867}"/>
              </a:ext>
            </a:extLst>
          </p:cNvPr>
          <p:cNvSpPr txBox="1"/>
          <p:nvPr/>
        </p:nvSpPr>
        <p:spPr>
          <a:xfrm>
            <a:off x="2028723" y="2002489"/>
            <a:ext cx="7810151" cy="2246769"/>
          </a:xfrm>
          <a:prstGeom prst="rect">
            <a:avLst/>
          </a:prstGeom>
          <a:noFill/>
        </p:spPr>
        <p:txBody>
          <a:bodyPr wrap="none" rtlCol="0">
            <a:spAutoFit/>
          </a:bodyPr>
          <a:lstStyle/>
          <a:p>
            <a:pPr algn="ctr"/>
            <a:r>
              <a:rPr lang="en-US" altLang="zh-CN" sz="5400" dirty="0">
                <a:solidFill>
                  <a:schemeClr val="accent5">
                    <a:lumMod val="75000"/>
                  </a:schemeClr>
                </a:solidFill>
                <a:latin typeface="Agency FB" panose="020B0503020202020204" pitchFamily="34" charset="0"/>
              </a:rPr>
              <a:t>TOEFL-Listening</a:t>
            </a:r>
            <a:r>
              <a:rPr lang="zh-CN" altLang="en-US" sz="5400" dirty="0">
                <a:solidFill>
                  <a:schemeClr val="accent5">
                    <a:lumMod val="75000"/>
                  </a:schemeClr>
                </a:solidFill>
                <a:latin typeface="Agency FB" panose="020B0503020202020204" pitchFamily="34" charset="0"/>
              </a:rPr>
              <a:t> </a:t>
            </a:r>
            <a:r>
              <a:rPr lang="en-US" altLang="zh-CN" sz="5400" dirty="0">
                <a:solidFill>
                  <a:schemeClr val="accent5">
                    <a:lumMod val="75000"/>
                  </a:schemeClr>
                </a:solidFill>
                <a:latin typeface="Agency FB" panose="020B0503020202020204" pitchFamily="34" charset="0"/>
              </a:rPr>
              <a:t>Practice</a:t>
            </a:r>
            <a:r>
              <a:rPr lang="zh-CN" altLang="en-US" sz="5400" dirty="0">
                <a:solidFill>
                  <a:schemeClr val="accent5">
                    <a:lumMod val="75000"/>
                  </a:schemeClr>
                </a:solidFill>
                <a:latin typeface="Agency FB" panose="020B0503020202020204" pitchFamily="34" charset="0"/>
              </a:rPr>
              <a:t> </a:t>
            </a:r>
            <a:r>
              <a:rPr lang="en-US" altLang="zh-CN" sz="5400" dirty="0">
                <a:solidFill>
                  <a:schemeClr val="accent5">
                    <a:lumMod val="75000"/>
                  </a:schemeClr>
                </a:solidFill>
                <a:latin typeface="Agency FB" panose="020B0503020202020204" pitchFamily="34" charset="0"/>
              </a:rPr>
              <a:t>Session</a:t>
            </a:r>
            <a:r>
              <a:rPr lang="zh-CN" altLang="en-US" sz="5400" dirty="0">
                <a:solidFill>
                  <a:schemeClr val="accent5">
                    <a:lumMod val="75000"/>
                  </a:schemeClr>
                </a:solidFill>
                <a:latin typeface="Agency FB" panose="020B0503020202020204" pitchFamily="34" charset="0"/>
              </a:rPr>
              <a:t> </a:t>
            </a:r>
            <a:r>
              <a:rPr lang="en-US" altLang="zh-CN" sz="5400" dirty="0">
                <a:solidFill>
                  <a:schemeClr val="accent5">
                    <a:lumMod val="75000"/>
                  </a:schemeClr>
                </a:solidFill>
                <a:latin typeface="Agency FB" panose="020B0503020202020204" pitchFamily="34" charset="0"/>
              </a:rPr>
              <a:t>2</a:t>
            </a:r>
          </a:p>
          <a:p>
            <a:pPr algn="ctr"/>
            <a:endParaRPr lang="en-US" altLang="zh-CN" sz="5400" dirty="0">
              <a:solidFill>
                <a:schemeClr val="accent5">
                  <a:lumMod val="75000"/>
                </a:schemeClr>
              </a:solidFill>
              <a:latin typeface="Agency FB" panose="020B0503020202020204" pitchFamily="34" charset="0"/>
            </a:endParaRPr>
          </a:p>
          <a:p>
            <a:pPr algn="ctr"/>
            <a:r>
              <a:rPr lang="en-US" altLang="zh-CN" sz="3200" dirty="0">
                <a:solidFill>
                  <a:schemeClr val="accent5">
                    <a:lumMod val="75000"/>
                  </a:schemeClr>
                </a:solidFill>
                <a:latin typeface="Agency FB" panose="020B0503020202020204" pitchFamily="34" charset="0"/>
              </a:rPr>
              <a:t>Sentence</a:t>
            </a:r>
            <a:r>
              <a:rPr lang="zh-CN" altLang="en-US" sz="3200" dirty="0">
                <a:solidFill>
                  <a:schemeClr val="accent5">
                    <a:lumMod val="75000"/>
                  </a:schemeClr>
                </a:solidFill>
                <a:latin typeface="Agency FB" panose="020B0503020202020204" pitchFamily="34" charset="0"/>
              </a:rPr>
              <a:t> </a:t>
            </a:r>
            <a:r>
              <a:rPr lang="en-US" altLang="zh-CN" sz="3200" dirty="0">
                <a:solidFill>
                  <a:schemeClr val="accent5">
                    <a:lumMod val="75000"/>
                  </a:schemeClr>
                </a:solidFill>
                <a:latin typeface="Agency FB" panose="020B0503020202020204" pitchFamily="34" charset="0"/>
              </a:rPr>
              <a:t>Structure</a:t>
            </a:r>
            <a:r>
              <a:rPr lang="zh-CN" altLang="en-US" sz="3200" dirty="0">
                <a:solidFill>
                  <a:schemeClr val="accent5">
                    <a:lumMod val="75000"/>
                  </a:schemeClr>
                </a:solidFill>
                <a:latin typeface="Agency FB" panose="020B0503020202020204" pitchFamily="34" charset="0"/>
              </a:rPr>
              <a:t> </a:t>
            </a:r>
            <a:r>
              <a:rPr lang="en-US" altLang="zh-CN" sz="3200" dirty="0">
                <a:solidFill>
                  <a:schemeClr val="accent5">
                    <a:lumMod val="75000"/>
                  </a:schemeClr>
                </a:solidFill>
                <a:latin typeface="Agency FB" panose="020B0503020202020204" pitchFamily="34" charset="0"/>
              </a:rPr>
              <a:t>+</a:t>
            </a:r>
            <a:r>
              <a:rPr lang="zh-CN" altLang="en-US" sz="3200" dirty="0">
                <a:solidFill>
                  <a:schemeClr val="accent5">
                    <a:lumMod val="75000"/>
                  </a:schemeClr>
                </a:solidFill>
                <a:latin typeface="Agency FB" panose="020B0503020202020204" pitchFamily="34" charset="0"/>
              </a:rPr>
              <a:t> </a:t>
            </a:r>
            <a:r>
              <a:rPr lang="en-US" altLang="zh-CN" sz="3200" dirty="0">
                <a:solidFill>
                  <a:schemeClr val="accent5">
                    <a:lumMod val="75000"/>
                  </a:schemeClr>
                </a:solidFill>
                <a:latin typeface="Agency FB" panose="020B0503020202020204" pitchFamily="34" charset="0"/>
              </a:rPr>
              <a:t>Practice</a:t>
            </a:r>
          </a:p>
        </p:txBody>
      </p:sp>
      <p:sp>
        <p:nvSpPr>
          <p:cNvPr id="3" name="Slide Number Placeholder 2">
            <a:extLst>
              <a:ext uri="{FF2B5EF4-FFF2-40B4-BE49-F238E27FC236}">
                <a16:creationId xmlns:a16="http://schemas.microsoft.com/office/drawing/2014/main" id="{DBE368BC-1903-47F0-8D8A-D6DAB50B8E1D}"/>
              </a:ext>
            </a:extLst>
          </p:cNvPr>
          <p:cNvSpPr>
            <a:spLocks noGrp="1"/>
          </p:cNvSpPr>
          <p:nvPr>
            <p:ph type="sldNum" sz="quarter" idx="12"/>
          </p:nvPr>
        </p:nvSpPr>
        <p:spPr/>
        <p:txBody>
          <a:bodyPr/>
          <a:lstStyle/>
          <a:p>
            <a:fld id="{EBF56985-7CC6-482A-A174-BBAF2E85857D}" type="slidenum">
              <a:rPr lang="zh-CN" altLang="en-US" smtClean="0"/>
              <a:t>1</a:t>
            </a:fld>
            <a:endParaRPr lang="zh-CN" altLang="en-US"/>
          </a:p>
        </p:txBody>
      </p:sp>
      <p:sp>
        <p:nvSpPr>
          <p:cNvPr id="5" name="TextBox 4">
            <a:extLst>
              <a:ext uri="{FF2B5EF4-FFF2-40B4-BE49-F238E27FC236}">
                <a16:creationId xmlns:a16="http://schemas.microsoft.com/office/drawing/2014/main" id="{EA03FB97-687B-3246-9C84-56DC7605CC19}"/>
              </a:ext>
            </a:extLst>
          </p:cNvPr>
          <p:cNvSpPr txBox="1"/>
          <p:nvPr/>
        </p:nvSpPr>
        <p:spPr>
          <a:xfrm flipH="1">
            <a:off x="9772803" y="5925473"/>
            <a:ext cx="2160874" cy="523220"/>
          </a:xfrm>
          <a:prstGeom prst="rect">
            <a:avLst/>
          </a:prstGeom>
          <a:noFill/>
        </p:spPr>
        <p:txBody>
          <a:bodyPr wrap="square" rtlCol="0">
            <a:spAutoFit/>
          </a:bodyPr>
          <a:lstStyle/>
          <a:p>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cxnSp>
        <p:nvCxnSpPr>
          <p:cNvPr id="4" name="Straight Connector 3">
            <a:extLst>
              <a:ext uri="{FF2B5EF4-FFF2-40B4-BE49-F238E27FC236}">
                <a16:creationId xmlns:a16="http://schemas.microsoft.com/office/drawing/2014/main" id="{6B6AFFD3-226C-57A4-A71A-27388C597DA9}"/>
              </a:ext>
            </a:extLst>
          </p:cNvPr>
          <p:cNvCxnSpPr/>
          <p:nvPr/>
        </p:nvCxnSpPr>
        <p:spPr>
          <a:xfrm>
            <a:off x="352338" y="207627"/>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17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8" y="831718"/>
            <a:ext cx="10151157" cy="6032421"/>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kumimoji="0" lang="en-US" altLang="zh-CN" b="1"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NARRATOR: Listen to a conversation between a student and his faculty advisor.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Hi, Steve, I scheduled this appointment </a:t>
            </a:r>
            <a:r>
              <a:rPr kumimoji="0" lang="en-US" altLang="zh-CN" b="0" i="0" u="none" strike="noStrike" kern="1200" cap="none" spc="0" normalizeH="0" baseline="0" noProof="0" dirty="0" err="1">
                <a:ln>
                  <a:noFill/>
                </a:ln>
                <a:solidFill>
                  <a:srgbClr val="0070C0"/>
                </a:solidFill>
                <a:effectLst/>
                <a:uLnTx/>
                <a:uFillTx/>
                <a:latin typeface="等线" panose="02010600030101010101" pitchFamily="2" charset="-122"/>
                <a:ea typeface="等线" panose="02010600030101010101" pitchFamily="2" charset="-122"/>
                <a:cs typeface="+mn-cs"/>
              </a:rPr>
              <a:t>‘cause</a:t>
            </a: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 it’s been a while since we touched base.</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I know, I’ve been really busy. A friend of mine works on the school paper. He asked me if I would like to try to reporting. So I did and I really love it.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Hey... that's sounds great!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Yeah... the first article I wrote, it was a profile of the chemistry professor, the one who was the named teacher of the year. My article ran on the front page. When I saw my name, I mean, my byline in print, I was hooked. Now I know this is what I want to do - be a reporter.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Isn't it great to discover something that you really enjoy? And I read that article too. It was very good.</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To be honest, the articles got a lot of editing. In fact I barely recognized a couple of paragraphs. But the editor explained why the changes were made. I learned a lot and my second article didn't need nearly as many changes.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Sound like you’ve got a real knack for this.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rPr>
              <a:t>MALE STUDENT: Yeah... anyway, I am glad you schedule this meeting because I want to change my major to journalism now.</a:t>
            </a:r>
            <a:endParaRPr kumimoji="0" lang="zh-CN" altLang="en-US"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endParaRPr>
          </a:p>
        </p:txBody>
      </p:sp>
      <p:sp>
        <p:nvSpPr>
          <p:cNvPr id="3" name="Rectangle 2">
            <a:extLst>
              <a:ext uri="{FF2B5EF4-FFF2-40B4-BE49-F238E27FC236}">
                <a16:creationId xmlns:a16="http://schemas.microsoft.com/office/drawing/2014/main" id="{CB94A79D-7D1B-7122-784A-1483C649DB6D}"/>
              </a:ext>
            </a:extLst>
          </p:cNvPr>
          <p:cNvSpPr/>
          <p:nvPr/>
        </p:nvSpPr>
        <p:spPr>
          <a:xfrm>
            <a:off x="741093" y="1968912"/>
            <a:ext cx="10077132" cy="656722"/>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3-4 Summarize</a:t>
            </a:r>
            <a:endParaRPr lang="zh-CN" altLang="en-US" sz="3200" dirty="0">
              <a:solidFill>
                <a:srgbClr val="0070C0"/>
              </a:solidFill>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730073" y="239794"/>
            <a:ext cx="29283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00:00-01:04 (first 30s)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5" name="Rectangle 4">
            <a:extLst>
              <a:ext uri="{FF2B5EF4-FFF2-40B4-BE49-F238E27FC236}">
                <a16:creationId xmlns:a16="http://schemas.microsoft.com/office/drawing/2014/main" id="{8FA122A2-5D08-A778-C93D-447A2DE78FEB}"/>
              </a:ext>
            </a:extLst>
          </p:cNvPr>
          <p:cNvSpPr/>
          <p:nvPr/>
        </p:nvSpPr>
        <p:spPr>
          <a:xfrm>
            <a:off x="741093" y="3100639"/>
            <a:ext cx="10077132" cy="93578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6-9 Summarize</a:t>
            </a:r>
            <a:endParaRPr lang="zh-CN" altLang="en-US" sz="3200" dirty="0">
              <a:solidFill>
                <a:srgbClr val="0070C0"/>
              </a:solidFill>
            </a:endParaRPr>
          </a:p>
        </p:txBody>
      </p:sp>
    </p:spTree>
    <p:extLst>
      <p:ext uri="{BB962C8B-B14F-4D97-AF65-F5344CB8AC3E}">
        <p14:creationId xmlns:p14="http://schemas.microsoft.com/office/powerpoint/2010/main" val="1332736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8" y="831718"/>
            <a:ext cx="10151157" cy="6032421"/>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kumimoji="0" lang="en-US" altLang="zh-CN" b="1"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NARRATOR: Listen to a conversation between a student and his faculty advisor.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Hi, Steve, I scheduled this appointment </a:t>
            </a:r>
            <a:r>
              <a:rPr kumimoji="0" lang="en-US" altLang="zh-CN" b="0" i="0" u="none" strike="noStrike" kern="1200" cap="none" spc="0" normalizeH="0" baseline="0" noProof="0" dirty="0" err="1">
                <a:ln>
                  <a:noFill/>
                </a:ln>
                <a:solidFill>
                  <a:srgbClr val="0070C0"/>
                </a:solidFill>
                <a:effectLst/>
                <a:uLnTx/>
                <a:uFillTx/>
                <a:latin typeface="等线" panose="02010600030101010101" pitchFamily="2" charset="-122"/>
                <a:ea typeface="等线" panose="02010600030101010101" pitchFamily="2" charset="-122"/>
                <a:cs typeface="+mn-cs"/>
              </a:rPr>
              <a:t>‘cause</a:t>
            </a: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 it’s been a while since we touched base.</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I know, I’ve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been </a:t>
            </a: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 busy</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A friend of mine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works</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on the school paper. He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asked</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me if I would like to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try</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reporting. So I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did</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and I really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love</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it.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Hey... that's sounds great!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Yeah... the first article I wrote, it was a profile of the chemistry professor, the one who was the named teacher of the year. My article ran on the front page. When I saw my name, I mean, my byline in print, I was hooked. Now I know this is what I want to do - be a reporter.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Isn't it great to discover something that you really enjoy? And I read that article too. It was very good.</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To be honest, the articles got a lot of editing. In fact I barely recognized a couple of paragraphs. But the editor explained why the changes were made. I learned a lot and my second article didn't need nearly as many changes.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Sound like you’ve got a real knack for this.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rPr>
              <a:t>MALE STUDENT: Yeah... anyway, I am glad you schedule this meeting because I want to change my major to journalism now.</a:t>
            </a:r>
            <a:endParaRPr kumimoji="0" lang="zh-CN" altLang="en-US"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730073" y="239794"/>
            <a:ext cx="29283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00:00-01:04 (first 30s)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5" name="Rectangle 4">
            <a:extLst>
              <a:ext uri="{FF2B5EF4-FFF2-40B4-BE49-F238E27FC236}">
                <a16:creationId xmlns:a16="http://schemas.microsoft.com/office/drawing/2014/main" id="{8FA122A2-5D08-A778-C93D-447A2DE78FEB}"/>
              </a:ext>
            </a:extLst>
          </p:cNvPr>
          <p:cNvSpPr/>
          <p:nvPr/>
        </p:nvSpPr>
        <p:spPr>
          <a:xfrm>
            <a:off x="741093" y="3100639"/>
            <a:ext cx="10077132" cy="93578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6-9 Summarize</a:t>
            </a:r>
            <a:endParaRPr lang="zh-CN" altLang="en-US" sz="3200" dirty="0">
              <a:solidFill>
                <a:srgbClr val="0070C0"/>
              </a:solidFill>
            </a:endParaRPr>
          </a:p>
        </p:txBody>
      </p:sp>
    </p:spTree>
    <p:extLst>
      <p:ext uri="{BB962C8B-B14F-4D97-AF65-F5344CB8AC3E}">
        <p14:creationId xmlns:p14="http://schemas.microsoft.com/office/powerpoint/2010/main" val="219356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8" y="831718"/>
            <a:ext cx="10151157" cy="6032421"/>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kumimoji="0" lang="en-US" altLang="zh-CN" b="1"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NARRATOR: Listen to a conversation between a student and his faculty advisor.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Hi, Steve, I scheduled this appointment </a:t>
            </a:r>
            <a:r>
              <a:rPr kumimoji="0" lang="en-US" altLang="zh-CN" b="0" i="0" u="none" strike="noStrike" kern="1200" cap="none" spc="0" normalizeH="0" baseline="0" noProof="0" dirty="0" err="1">
                <a:ln>
                  <a:noFill/>
                </a:ln>
                <a:solidFill>
                  <a:srgbClr val="0070C0"/>
                </a:solidFill>
                <a:effectLst/>
                <a:uLnTx/>
                <a:uFillTx/>
                <a:latin typeface="等线" panose="02010600030101010101" pitchFamily="2" charset="-122"/>
                <a:ea typeface="等线" panose="02010600030101010101" pitchFamily="2" charset="-122"/>
                <a:cs typeface="+mn-cs"/>
              </a:rPr>
              <a:t>‘cause</a:t>
            </a: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 it’s been a while since we touched base.</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I know, I’ve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been </a:t>
            </a: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 busy</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A friend of mine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works</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on the school paper. He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asked</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me if I would like to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try</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reporting. So I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did</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and I really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love</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it.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Hey... that's sounds great!</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Yeah... the first article I wrote, it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was a profile </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of the chemistry professor, the one who was the named teacher of the year. My article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ran</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on the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front page</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When I saw my name, I mean, my byline in print, I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was hooked</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Now I </a:t>
            </a:r>
            <a:r>
              <a:rPr kumimoji="0" lang="en-US" altLang="zh-CN"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know</a:t>
            </a: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 this is what I want to do - be a reporter.</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Isn't it great to discover something that you really enjoy? And I read that article too. It was very good.</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To be honest, the articles got a lot of editing. In fact I barely recognized a couple of paragraphs. But the editor explained why the changes were made. I learned a lot and my second article didn't need nearly as many changes.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rgbClr val="0070C0"/>
                </a:solidFill>
                <a:effectLst/>
                <a:uLnTx/>
                <a:uFillTx/>
                <a:latin typeface="等线" panose="02010600030101010101" pitchFamily="2" charset="-122"/>
                <a:ea typeface="等线" panose="02010600030101010101" pitchFamily="2" charset="-122"/>
                <a:cs typeface="+mn-cs"/>
              </a:rPr>
              <a:t>FEMALE ADVISOR: Sound like you’ve got a real knack for this.</a:t>
            </a:r>
          </a:p>
          <a:p>
            <a:pPr marL="0" marR="0" lvl="0" indent="0" algn="l" defTabSz="914400" rtl="0" eaLnBrk="1" fontAlgn="auto" latinLnBrk="0" hangingPunct="1">
              <a:spcBef>
                <a:spcPts val="600"/>
              </a:spcBef>
              <a:spcAft>
                <a:spcPts val="600"/>
              </a:spcAft>
              <a:buClrTx/>
              <a:buSzTx/>
              <a:buFontTx/>
              <a:buNone/>
              <a:tabLst/>
              <a:defRPr/>
            </a:pPr>
            <a:r>
              <a:rPr kumimoji="0" lang="en-US" altLang="zh-CN"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rPr>
              <a:t>MALE STUDENT: Yeah... anyway, I am glad you schedule this meeting because I want to change my major to journalism now.</a:t>
            </a:r>
            <a:endParaRPr kumimoji="0" lang="zh-CN" altLang="en-US" b="0" i="0" u="none" strike="noStrike" kern="1200" cap="none" spc="0" normalizeH="0" baseline="0" noProof="0" dirty="0">
              <a:ln>
                <a:noFill/>
              </a:ln>
              <a:solidFill>
                <a:schemeClr val="accent2"/>
              </a:solidFill>
              <a:effectLst/>
              <a:uLnTx/>
              <a:uFillTx/>
              <a:latin typeface="等线" panose="02010600030101010101" pitchFamily="2" charset="-122"/>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730073" y="239794"/>
            <a:ext cx="29283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00:00-01:04 (first 30s)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Tree>
    <p:extLst>
      <p:ext uri="{BB962C8B-B14F-4D97-AF65-F5344CB8AC3E}">
        <p14:creationId xmlns:p14="http://schemas.microsoft.com/office/powerpoint/2010/main" val="347139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E38E4-52D5-D278-24E5-AAE9E64FACAB}"/>
              </a:ext>
            </a:extLst>
          </p:cNvPr>
          <p:cNvSpPr/>
          <p:nvPr/>
        </p:nvSpPr>
        <p:spPr>
          <a:xfrm>
            <a:off x="1746208" y="1995335"/>
            <a:ext cx="3589965" cy="78072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cxnSp>
        <p:nvCxnSpPr>
          <p:cNvPr id="31" name="Straight Connector 30">
            <a:extLst>
              <a:ext uri="{FF2B5EF4-FFF2-40B4-BE49-F238E27FC236}">
                <a16:creationId xmlns:a16="http://schemas.microsoft.com/office/drawing/2014/main" id="{FA245822-1FFC-4EE3-926E-F12792824D77}"/>
              </a:ext>
            </a:extLst>
          </p:cNvPr>
          <p:cNvCxnSpPr/>
          <p:nvPr/>
        </p:nvCxnSpPr>
        <p:spPr>
          <a:xfrm flipV="1">
            <a:off x="667068" y="1319569"/>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4DD4B5-E7BD-4B35-96B8-62CBCABED8AD}"/>
              </a:ext>
            </a:extLst>
          </p:cNvPr>
          <p:cNvCxnSpPr/>
          <p:nvPr/>
        </p:nvCxnSpPr>
        <p:spPr>
          <a:xfrm flipV="1">
            <a:off x="667067" y="2925674"/>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9AB36E-EFCE-4AF6-9A10-8E7161B9F3C6}"/>
              </a:ext>
            </a:extLst>
          </p:cNvPr>
          <p:cNvCxnSpPr/>
          <p:nvPr/>
        </p:nvCxnSpPr>
        <p:spPr>
          <a:xfrm flipV="1">
            <a:off x="667067" y="4775060"/>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1EC4AF-980A-4F97-87DE-DF9F0CEB3658}"/>
              </a:ext>
            </a:extLst>
          </p:cNvPr>
          <p:cNvSpPr txBox="1"/>
          <p:nvPr/>
        </p:nvSpPr>
        <p:spPr>
          <a:xfrm>
            <a:off x="588456" y="1374289"/>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1:</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2" name="TextBox 41">
            <a:extLst>
              <a:ext uri="{FF2B5EF4-FFF2-40B4-BE49-F238E27FC236}">
                <a16:creationId xmlns:a16="http://schemas.microsoft.com/office/drawing/2014/main" id="{C42658B7-7764-4508-98CE-FEFA43053524}"/>
              </a:ext>
            </a:extLst>
          </p:cNvPr>
          <p:cNvSpPr txBox="1"/>
          <p:nvPr/>
        </p:nvSpPr>
        <p:spPr>
          <a:xfrm>
            <a:off x="588456" y="3034476"/>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2:</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3" name="TextBox 42">
            <a:extLst>
              <a:ext uri="{FF2B5EF4-FFF2-40B4-BE49-F238E27FC236}">
                <a16:creationId xmlns:a16="http://schemas.microsoft.com/office/drawing/2014/main" id="{C6EBFC4D-12BE-4184-B104-35B40BE15FFC}"/>
              </a:ext>
            </a:extLst>
          </p:cNvPr>
          <p:cNvSpPr txBox="1"/>
          <p:nvPr/>
        </p:nvSpPr>
        <p:spPr>
          <a:xfrm>
            <a:off x="588456" y="4824473"/>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3:</a:t>
            </a:r>
            <a:endParaRPr kumimoji="0" lang="zh-CN" altLang="en-US" sz="2800" b="0" i="0" u="none" strike="noStrike" kern="1200" cap="none" spc="0" normalizeH="0" baseline="0" noProof="0" dirty="0">
              <a:ln>
                <a:noFill/>
              </a:ln>
              <a:solidFill>
                <a:srgbClr val="5B9BD5">
                  <a:lumMod val="60000"/>
                  <a:lumOff val="40000"/>
                </a:srgbClr>
              </a:solidFill>
              <a:effectLst/>
              <a:uLnTx/>
              <a:uFillTx/>
              <a:latin typeface="Indie Flower" panose="02000000000000000000" pitchFamily="2" charset="0"/>
              <a:ea typeface="等线" panose="02010600030101010101" pitchFamily="2" charset="-122"/>
              <a:cs typeface="+mn-cs"/>
            </a:endParaRPr>
          </a:p>
        </p:txBody>
      </p:sp>
      <p:sp>
        <p:nvSpPr>
          <p:cNvPr id="22" name="TextBox 21">
            <a:extLst>
              <a:ext uri="{FF2B5EF4-FFF2-40B4-BE49-F238E27FC236}">
                <a16:creationId xmlns:a16="http://schemas.microsoft.com/office/drawing/2014/main" id="{AC5AFC59-5F5A-4199-ABA1-D24890E86C6E}"/>
              </a:ext>
            </a:extLst>
          </p:cNvPr>
          <p:cNvSpPr txBox="1"/>
          <p:nvPr/>
        </p:nvSpPr>
        <p:spPr>
          <a:xfrm>
            <a:off x="1746209" y="491233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266F6108-194B-460C-95DE-C7FA9BDC333E}"/>
              </a:ext>
            </a:extLst>
          </p:cNvPr>
          <p:cNvSpPr txBox="1"/>
          <p:nvPr/>
        </p:nvSpPr>
        <p:spPr>
          <a:xfrm>
            <a:off x="1746209" y="283316"/>
            <a:ext cx="31584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first 30 seconds)</a:t>
            </a:r>
            <a:endParaRPr kumimoji="0" lang="zh-CN" altLang="en-US"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0" name="TextBox 19">
            <a:extLst>
              <a:ext uri="{FF2B5EF4-FFF2-40B4-BE49-F238E27FC236}">
                <a16:creationId xmlns:a16="http://schemas.microsoft.com/office/drawing/2014/main" id="{E341B17C-62EF-4F11-8CA6-8C8F4D6E15CE}"/>
              </a:ext>
            </a:extLst>
          </p:cNvPr>
          <p:cNvSpPr txBox="1"/>
          <p:nvPr/>
        </p:nvSpPr>
        <p:spPr>
          <a:xfrm>
            <a:off x="1746209" y="3109173"/>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TextBox 20">
            <a:extLst>
              <a:ext uri="{FF2B5EF4-FFF2-40B4-BE49-F238E27FC236}">
                <a16:creationId xmlns:a16="http://schemas.microsoft.com/office/drawing/2014/main" id="{5386F993-1998-490D-BE42-6FAC12C5AF59}"/>
              </a:ext>
            </a:extLst>
          </p:cNvPr>
          <p:cNvSpPr txBox="1"/>
          <p:nvPr/>
        </p:nvSpPr>
        <p:spPr>
          <a:xfrm>
            <a:off x="1746209" y="145041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TextBox 16">
            <a:extLst>
              <a:ext uri="{FF2B5EF4-FFF2-40B4-BE49-F238E27FC236}">
                <a16:creationId xmlns:a16="http://schemas.microsoft.com/office/drawing/2014/main" id="{03DE7E7B-C92B-4686-80AC-A04D3174830D}"/>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pic>
        <p:nvPicPr>
          <p:cNvPr id="5" name="Picture 4">
            <a:extLst>
              <a:ext uri="{FF2B5EF4-FFF2-40B4-BE49-F238E27FC236}">
                <a16:creationId xmlns:a16="http://schemas.microsoft.com/office/drawing/2014/main" id="{D844ABB5-A7E5-FB8D-4FFC-40DB4941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508" y="4058935"/>
            <a:ext cx="1361036" cy="2016350"/>
          </a:xfrm>
          <a:prstGeom prst="rect">
            <a:avLst/>
          </a:prstGeom>
        </p:spPr>
      </p:pic>
      <p:sp>
        <p:nvSpPr>
          <p:cNvPr id="4" name="TextBox 3">
            <a:extLst>
              <a:ext uri="{FF2B5EF4-FFF2-40B4-BE49-F238E27FC236}">
                <a16:creationId xmlns:a16="http://schemas.microsoft.com/office/drawing/2014/main" id="{8B66FEF9-1503-A3A8-4D69-FCAD699267BE}"/>
              </a:ext>
            </a:extLst>
          </p:cNvPr>
          <p:cNvSpPr txBox="1"/>
          <p:nvPr/>
        </p:nvSpPr>
        <p:spPr>
          <a:xfrm>
            <a:off x="1730073" y="730133"/>
            <a:ext cx="23695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Student’s reporting</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TextBox 5">
            <a:extLst>
              <a:ext uri="{FF2B5EF4-FFF2-40B4-BE49-F238E27FC236}">
                <a16:creationId xmlns:a16="http://schemas.microsoft.com/office/drawing/2014/main" id="{BD6B6F83-9974-1A6E-B35E-59EF048CFC0E}"/>
              </a:ext>
            </a:extLst>
          </p:cNvPr>
          <p:cNvSpPr txBox="1"/>
          <p:nvPr/>
        </p:nvSpPr>
        <p:spPr>
          <a:xfrm>
            <a:off x="1746209" y="2169166"/>
            <a:ext cx="17315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transfer</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F4B9BBB5-8FC9-CA0D-7738-3F0E7C91C5AE}"/>
              </a:ext>
            </a:extLst>
          </p:cNvPr>
          <p:cNvSpPr txBox="1"/>
          <p:nvPr/>
        </p:nvSpPr>
        <p:spPr>
          <a:xfrm>
            <a:off x="1746209" y="3941617"/>
            <a:ext cx="32656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Why journalism not offered</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E83C2610-A078-7791-B044-E4A9D7862484}"/>
              </a:ext>
            </a:extLst>
          </p:cNvPr>
          <p:cNvSpPr txBox="1"/>
          <p:nvPr/>
        </p:nvSpPr>
        <p:spPr>
          <a:xfrm>
            <a:off x="1746209" y="5615164"/>
            <a:ext cx="27863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recommendation</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158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4247317"/>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b="0" i="0" dirty="0">
                <a:effectLst/>
              </a:rPr>
              <a:t>MALE STUDENT: Yeah... anyway, I am glad you schedule this meeting because I want to change my major to journalism now.</a:t>
            </a:r>
            <a:br>
              <a:rPr lang="en-US" altLang="zh-CN" dirty="0">
                <a:solidFill>
                  <a:srgbClr val="0070C0"/>
                </a:solidFill>
              </a:rPr>
            </a:br>
            <a:br>
              <a:rPr lang="en-US" altLang="zh-CN" dirty="0">
                <a:solidFill>
                  <a:srgbClr val="0070C0"/>
                </a:solidFill>
              </a:rPr>
            </a:br>
            <a:r>
              <a:rPr lang="en-US" altLang="zh-CN" b="0" i="0" dirty="0">
                <a:solidFill>
                  <a:srgbClr val="0070C0"/>
                </a:solidFill>
                <a:effectLst/>
              </a:rPr>
              <a:t>FEMALE ADVISOR: Um... the university doesn't offer major in journalism.</a:t>
            </a:r>
            <a:br>
              <a:rPr lang="en-US" altLang="zh-CN" dirty="0">
                <a:solidFill>
                  <a:srgbClr val="0070C0"/>
                </a:solidFill>
              </a:rPr>
            </a:br>
            <a:br>
              <a:rPr lang="en-US" altLang="zh-CN" dirty="0">
                <a:solidFill>
                  <a:srgbClr val="0070C0"/>
                </a:solidFill>
              </a:rPr>
            </a:br>
            <a:r>
              <a:rPr lang="en-US" altLang="zh-CN" b="0" i="0" dirty="0">
                <a:effectLst/>
              </a:rPr>
              <a:t>MALE STUDENT: Oh no...</a:t>
            </a:r>
            <a:br>
              <a:rPr lang="en-US" altLang="zh-CN" dirty="0">
                <a:solidFill>
                  <a:srgbClr val="0070C0"/>
                </a:solidFill>
              </a:rPr>
            </a:br>
            <a:br>
              <a:rPr lang="en-US" altLang="zh-CN" dirty="0">
                <a:solidFill>
                  <a:srgbClr val="0070C0"/>
                </a:solidFill>
              </a:rPr>
            </a:br>
            <a:r>
              <a:rPr lang="en-US" altLang="zh-CN" b="0" i="0" dirty="0">
                <a:solidFill>
                  <a:srgbClr val="0070C0"/>
                </a:solidFill>
                <a:effectLst/>
              </a:rPr>
              <a:t>FEMALE ADVISOR: But...</a:t>
            </a:r>
            <a:br>
              <a:rPr lang="en-US" altLang="zh-CN" dirty="0">
                <a:solidFill>
                  <a:srgbClr val="0070C0"/>
                </a:solidFill>
              </a:rPr>
            </a:br>
            <a:br>
              <a:rPr lang="en-US" altLang="zh-CN" dirty="0">
                <a:solidFill>
                  <a:srgbClr val="0070C0"/>
                </a:solidFill>
              </a:rPr>
            </a:br>
            <a:r>
              <a:rPr lang="en-US" altLang="zh-CN" b="0" i="0" dirty="0">
                <a:effectLst/>
              </a:rPr>
              <a:t>MALE STUDENT: I... I mean... should I transfer to another school, or major in English?</a:t>
            </a:r>
            <a:br>
              <a:rPr lang="en-US" altLang="zh-CN" dirty="0"/>
            </a:br>
            <a:br>
              <a:rPr lang="en-US" altLang="zh-CN" dirty="0">
                <a:solidFill>
                  <a:srgbClr val="0070C0"/>
                </a:solidFill>
              </a:rPr>
            </a:br>
            <a:r>
              <a:rPr lang="en-US" altLang="zh-CN" b="0" i="0" dirty="0">
                <a:solidFill>
                  <a:srgbClr val="0070C0"/>
                </a:solidFill>
                <a:effectLst/>
              </a:rPr>
              <a:t>FEMALE ADVISOR: Er... wait a minute. Let me explain why the major isn't offered.</a:t>
            </a:r>
            <a:endParaRPr kumimoji="0" lang="zh-CN" altLang="en-US" b="0" i="0" u="none" strike="noStrike" kern="1200" cap="none" spc="0" normalizeH="0" baseline="0" noProof="0" dirty="0">
              <a:ln>
                <a:noFill/>
              </a:ln>
              <a:solidFill>
                <a:srgbClr val="0070C0"/>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1</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01:04-01:</a:t>
            </a:r>
            <a:r>
              <a:rPr lang="en-US" altLang="zh-CN" sz="2400" dirty="0">
                <a:solidFill>
                  <a:srgbClr val="5B9BD5">
                    <a:lumMod val="75000"/>
                  </a:srgbClr>
                </a:solidFill>
                <a:latin typeface="Indie Flower" panose="02000000000000000000" pitchFamily="2" charset="0"/>
                <a:ea typeface="等线" panose="02010600030101010101" pitchFamily="2" charset="-122"/>
              </a:rPr>
              <a:t>18</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Tree>
    <p:extLst>
      <p:ext uri="{BB962C8B-B14F-4D97-AF65-F5344CB8AC3E}">
        <p14:creationId xmlns:p14="http://schemas.microsoft.com/office/powerpoint/2010/main" val="418831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E38E4-52D5-D278-24E5-AAE9E64FACAB}"/>
              </a:ext>
            </a:extLst>
          </p:cNvPr>
          <p:cNvSpPr/>
          <p:nvPr/>
        </p:nvSpPr>
        <p:spPr>
          <a:xfrm>
            <a:off x="1746208" y="3730219"/>
            <a:ext cx="3589965" cy="78072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cxnSp>
        <p:nvCxnSpPr>
          <p:cNvPr id="31" name="Straight Connector 30">
            <a:extLst>
              <a:ext uri="{FF2B5EF4-FFF2-40B4-BE49-F238E27FC236}">
                <a16:creationId xmlns:a16="http://schemas.microsoft.com/office/drawing/2014/main" id="{FA245822-1FFC-4EE3-926E-F12792824D77}"/>
              </a:ext>
            </a:extLst>
          </p:cNvPr>
          <p:cNvCxnSpPr/>
          <p:nvPr/>
        </p:nvCxnSpPr>
        <p:spPr>
          <a:xfrm flipV="1">
            <a:off x="667068" y="1319569"/>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4DD4B5-E7BD-4B35-96B8-62CBCABED8AD}"/>
              </a:ext>
            </a:extLst>
          </p:cNvPr>
          <p:cNvCxnSpPr/>
          <p:nvPr/>
        </p:nvCxnSpPr>
        <p:spPr>
          <a:xfrm flipV="1">
            <a:off x="667067" y="2925674"/>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9AB36E-EFCE-4AF6-9A10-8E7161B9F3C6}"/>
              </a:ext>
            </a:extLst>
          </p:cNvPr>
          <p:cNvCxnSpPr/>
          <p:nvPr/>
        </p:nvCxnSpPr>
        <p:spPr>
          <a:xfrm flipV="1">
            <a:off x="667067" y="4775060"/>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1EC4AF-980A-4F97-87DE-DF9F0CEB3658}"/>
              </a:ext>
            </a:extLst>
          </p:cNvPr>
          <p:cNvSpPr txBox="1"/>
          <p:nvPr/>
        </p:nvSpPr>
        <p:spPr>
          <a:xfrm>
            <a:off x="588456" y="1374289"/>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1:</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2" name="TextBox 41">
            <a:extLst>
              <a:ext uri="{FF2B5EF4-FFF2-40B4-BE49-F238E27FC236}">
                <a16:creationId xmlns:a16="http://schemas.microsoft.com/office/drawing/2014/main" id="{C42658B7-7764-4508-98CE-FEFA43053524}"/>
              </a:ext>
            </a:extLst>
          </p:cNvPr>
          <p:cNvSpPr txBox="1"/>
          <p:nvPr/>
        </p:nvSpPr>
        <p:spPr>
          <a:xfrm>
            <a:off x="588456" y="3034476"/>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2:</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3" name="TextBox 42">
            <a:extLst>
              <a:ext uri="{FF2B5EF4-FFF2-40B4-BE49-F238E27FC236}">
                <a16:creationId xmlns:a16="http://schemas.microsoft.com/office/drawing/2014/main" id="{C6EBFC4D-12BE-4184-B104-35B40BE15FFC}"/>
              </a:ext>
            </a:extLst>
          </p:cNvPr>
          <p:cNvSpPr txBox="1"/>
          <p:nvPr/>
        </p:nvSpPr>
        <p:spPr>
          <a:xfrm>
            <a:off x="588456" y="4824473"/>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3:</a:t>
            </a:r>
            <a:endParaRPr kumimoji="0" lang="zh-CN" altLang="en-US" sz="2800" b="0" i="0" u="none" strike="noStrike" kern="1200" cap="none" spc="0" normalizeH="0" baseline="0" noProof="0" dirty="0">
              <a:ln>
                <a:noFill/>
              </a:ln>
              <a:solidFill>
                <a:srgbClr val="5B9BD5">
                  <a:lumMod val="60000"/>
                  <a:lumOff val="40000"/>
                </a:srgbClr>
              </a:solidFill>
              <a:effectLst/>
              <a:uLnTx/>
              <a:uFillTx/>
              <a:latin typeface="Indie Flower" panose="02000000000000000000" pitchFamily="2" charset="0"/>
              <a:ea typeface="等线" panose="02010600030101010101" pitchFamily="2" charset="-122"/>
              <a:cs typeface="+mn-cs"/>
            </a:endParaRPr>
          </a:p>
        </p:txBody>
      </p:sp>
      <p:sp>
        <p:nvSpPr>
          <p:cNvPr id="22" name="TextBox 21">
            <a:extLst>
              <a:ext uri="{FF2B5EF4-FFF2-40B4-BE49-F238E27FC236}">
                <a16:creationId xmlns:a16="http://schemas.microsoft.com/office/drawing/2014/main" id="{AC5AFC59-5F5A-4199-ABA1-D24890E86C6E}"/>
              </a:ext>
            </a:extLst>
          </p:cNvPr>
          <p:cNvSpPr txBox="1"/>
          <p:nvPr/>
        </p:nvSpPr>
        <p:spPr>
          <a:xfrm>
            <a:off x="1746209" y="491233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266F6108-194B-460C-95DE-C7FA9BDC333E}"/>
              </a:ext>
            </a:extLst>
          </p:cNvPr>
          <p:cNvSpPr txBox="1"/>
          <p:nvPr/>
        </p:nvSpPr>
        <p:spPr>
          <a:xfrm>
            <a:off x="1746209" y="283316"/>
            <a:ext cx="31584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first 30 seconds)</a:t>
            </a:r>
            <a:endParaRPr kumimoji="0" lang="zh-CN" altLang="en-US"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0" name="TextBox 19">
            <a:extLst>
              <a:ext uri="{FF2B5EF4-FFF2-40B4-BE49-F238E27FC236}">
                <a16:creationId xmlns:a16="http://schemas.microsoft.com/office/drawing/2014/main" id="{E341B17C-62EF-4F11-8CA6-8C8F4D6E15CE}"/>
              </a:ext>
            </a:extLst>
          </p:cNvPr>
          <p:cNvSpPr txBox="1"/>
          <p:nvPr/>
        </p:nvSpPr>
        <p:spPr>
          <a:xfrm>
            <a:off x="1746209" y="3109173"/>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TextBox 20">
            <a:extLst>
              <a:ext uri="{FF2B5EF4-FFF2-40B4-BE49-F238E27FC236}">
                <a16:creationId xmlns:a16="http://schemas.microsoft.com/office/drawing/2014/main" id="{5386F993-1998-490D-BE42-6FAC12C5AF59}"/>
              </a:ext>
            </a:extLst>
          </p:cNvPr>
          <p:cNvSpPr txBox="1"/>
          <p:nvPr/>
        </p:nvSpPr>
        <p:spPr>
          <a:xfrm>
            <a:off x="1746209" y="145041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TextBox 16">
            <a:extLst>
              <a:ext uri="{FF2B5EF4-FFF2-40B4-BE49-F238E27FC236}">
                <a16:creationId xmlns:a16="http://schemas.microsoft.com/office/drawing/2014/main" id="{03DE7E7B-C92B-4686-80AC-A04D3174830D}"/>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pic>
        <p:nvPicPr>
          <p:cNvPr id="5" name="Picture 4">
            <a:extLst>
              <a:ext uri="{FF2B5EF4-FFF2-40B4-BE49-F238E27FC236}">
                <a16:creationId xmlns:a16="http://schemas.microsoft.com/office/drawing/2014/main" id="{D844ABB5-A7E5-FB8D-4FFC-40DB4941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508" y="4058935"/>
            <a:ext cx="1361036" cy="2016350"/>
          </a:xfrm>
          <a:prstGeom prst="rect">
            <a:avLst/>
          </a:prstGeom>
        </p:spPr>
      </p:pic>
      <p:sp>
        <p:nvSpPr>
          <p:cNvPr id="4" name="TextBox 3">
            <a:extLst>
              <a:ext uri="{FF2B5EF4-FFF2-40B4-BE49-F238E27FC236}">
                <a16:creationId xmlns:a16="http://schemas.microsoft.com/office/drawing/2014/main" id="{8B66FEF9-1503-A3A8-4D69-FCAD699267BE}"/>
              </a:ext>
            </a:extLst>
          </p:cNvPr>
          <p:cNvSpPr txBox="1"/>
          <p:nvPr/>
        </p:nvSpPr>
        <p:spPr>
          <a:xfrm>
            <a:off x="1730073" y="730133"/>
            <a:ext cx="23695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Student’s reporting</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TextBox 5">
            <a:extLst>
              <a:ext uri="{FF2B5EF4-FFF2-40B4-BE49-F238E27FC236}">
                <a16:creationId xmlns:a16="http://schemas.microsoft.com/office/drawing/2014/main" id="{BD6B6F83-9974-1A6E-B35E-59EF048CFC0E}"/>
              </a:ext>
            </a:extLst>
          </p:cNvPr>
          <p:cNvSpPr txBox="1"/>
          <p:nvPr/>
        </p:nvSpPr>
        <p:spPr>
          <a:xfrm>
            <a:off x="1746209" y="2169166"/>
            <a:ext cx="17315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transfer</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F4B9BBB5-8FC9-CA0D-7738-3F0E7C91C5AE}"/>
              </a:ext>
            </a:extLst>
          </p:cNvPr>
          <p:cNvSpPr txBox="1"/>
          <p:nvPr/>
        </p:nvSpPr>
        <p:spPr>
          <a:xfrm>
            <a:off x="1746209" y="3941617"/>
            <a:ext cx="32656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Why journalism not offered</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E83C2610-A078-7791-B044-E4A9D7862484}"/>
              </a:ext>
            </a:extLst>
          </p:cNvPr>
          <p:cNvSpPr txBox="1"/>
          <p:nvPr/>
        </p:nvSpPr>
        <p:spPr>
          <a:xfrm>
            <a:off x="1746209" y="5615164"/>
            <a:ext cx="27863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recommendation</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096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5355312"/>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i="0" dirty="0">
                <a:solidFill>
                  <a:srgbClr val="0070C0"/>
                </a:solidFill>
                <a:effectLst/>
              </a:rPr>
              <a:t>FEMALE ADVISOR: </a:t>
            </a:r>
            <a:r>
              <a:rPr lang="en-US" altLang="zh-CN" b="0" i="0" dirty="0">
                <a:solidFill>
                  <a:srgbClr val="0070C0"/>
                </a:solidFill>
                <a:effectLst/>
              </a:rPr>
              <a:t>Er... wait a minute. Let me explain why the major isn't offered. Editors at the newspapers... editors... um...I mean, when you apply for a reporting job, editors look at the two things: they want to see clips, you know, some of your published articles; they also want you to try out. They'll give you an assignment like... covering a press conference or some other event, then see if you can craft the story about it, accurately, on deadline.</a:t>
            </a:r>
            <a:br>
              <a:rPr lang="en-US" altLang="zh-CN" dirty="0"/>
            </a:br>
            <a:br>
              <a:rPr lang="en-US" altLang="zh-CN" dirty="0"/>
            </a:br>
            <a:r>
              <a:rPr lang="en-US" altLang="zh-CN" i="0" dirty="0">
                <a:solidFill>
                  <a:srgbClr val="333333"/>
                </a:solidFill>
                <a:effectLst/>
              </a:rPr>
              <a:t>MALE STUDENT</a:t>
            </a:r>
            <a:r>
              <a:rPr lang="en-US" altLang="zh-CN" b="0" i="0" dirty="0">
                <a:solidFill>
                  <a:srgbClr val="333333"/>
                </a:solidFill>
                <a:effectLst/>
              </a:rPr>
              <a:t>: So they don't even to look at my major?</a:t>
            </a:r>
            <a:br>
              <a:rPr lang="en-US" altLang="zh-CN" dirty="0"/>
            </a:br>
            <a:br>
              <a:rPr lang="en-US" altLang="zh-CN" dirty="0"/>
            </a:br>
            <a:r>
              <a:rPr lang="en-US" altLang="zh-CN" b="0" i="0" dirty="0">
                <a:solidFill>
                  <a:srgbClr val="0070C0"/>
                </a:solidFill>
                <a:effectLst/>
              </a:rPr>
              <a:t>FEMALE ADVISOR: It is not that they don't look at it... it is... well, having a degree in something other than journalism should actually work to your advantage.</a:t>
            </a:r>
            <a:br>
              <a:rPr lang="en-US" altLang="zh-CN" dirty="0"/>
            </a:br>
            <a:br>
              <a:rPr lang="en-US" altLang="zh-CN" dirty="0"/>
            </a:br>
            <a:r>
              <a:rPr lang="en-US" altLang="zh-CN" b="0" i="0" dirty="0">
                <a:solidFill>
                  <a:srgbClr val="333333"/>
                </a:solidFill>
                <a:effectLst/>
              </a:rPr>
              <a:t>MALE STUDENT: How?</a:t>
            </a:r>
            <a:br>
              <a:rPr lang="en-US" altLang="zh-CN" dirty="0"/>
            </a:br>
            <a:br>
              <a:rPr lang="en-US" altLang="zh-CN" dirty="0"/>
            </a:br>
            <a:r>
              <a:rPr lang="en-US" altLang="zh-CN" b="0" i="0" dirty="0">
                <a:solidFill>
                  <a:srgbClr val="0070C0"/>
                </a:solidFill>
                <a:effectLst/>
              </a:rPr>
              <a:t>FEMALE ADVISOR: Most journalists specialized these days. They only write about science or business or technology for example. </a:t>
            </a:r>
            <a:r>
              <a:rPr lang="en-US" altLang="zh-CN" b="0" i="0" dirty="0">
                <a:solidFill>
                  <a:schemeClr val="accent2"/>
                </a:solidFill>
                <a:effectLst/>
              </a:rPr>
              <a:t>Is there a type of reporting you think you may like to specialize then?</a:t>
            </a:r>
            <a:endParaRPr kumimoji="0" lang="zh-CN" altLang="en-US" b="0" i="0" u="none" strike="noStrike" kern="1200" cap="none" spc="0" normalizeH="0" baseline="0" noProof="0" dirty="0">
              <a:ln>
                <a:noFill/>
              </a:ln>
              <a:solidFill>
                <a:schemeClr val="accent2"/>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2</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01:19-0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:03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3" name="Rectangle 2">
            <a:extLst>
              <a:ext uri="{FF2B5EF4-FFF2-40B4-BE49-F238E27FC236}">
                <a16:creationId xmlns:a16="http://schemas.microsoft.com/office/drawing/2014/main" id="{FD3655BD-1FBA-9348-3BC9-DF6A2850B4FD}"/>
              </a:ext>
            </a:extLst>
          </p:cNvPr>
          <p:cNvSpPr/>
          <p:nvPr/>
        </p:nvSpPr>
        <p:spPr>
          <a:xfrm>
            <a:off x="667069" y="1417320"/>
            <a:ext cx="7131457" cy="14434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23 - Summarize</a:t>
            </a:r>
            <a:endParaRPr lang="zh-CN" altLang="en-US" sz="3200" dirty="0">
              <a:solidFill>
                <a:srgbClr val="0070C0"/>
              </a:solidFill>
            </a:endParaRPr>
          </a:p>
        </p:txBody>
      </p:sp>
    </p:spTree>
    <p:extLst>
      <p:ext uri="{BB962C8B-B14F-4D97-AF65-F5344CB8AC3E}">
        <p14:creationId xmlns:p14="http://schemas.microsoft.com/office/powerpoint/2010/main" val="4081033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5355312"/>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i="0" dirty="0">
                <a:solidFill>
                  <a:srgbClr val="0070C0"/>
                </a:solidFill>
                <a:effectLst/>
              </a:rPr>
              <a:t>FEMALE ADVISOR: </a:t>
            </a:r>
            <a:r>
              <a:rPr lang="en-US" altLang="zh-CN" b="0" i="0" dirty="0">
                <a:solidFill>
                  <a:srgbClr val="0070C0"/>
                </a:solidFill>
                <a:effectLst/>
              </a:rPr>
              <a:t>Er... wait a minute. Let me explain why the major isn't offered. Editors at the newspapers... editors... um...I mean, when you apply for a reporting job, editors </a:t>
            </a:r>
            <a:r>
              <a:rPr lang="en-US" altLang="zh-CN" b="0" i="0" dirty="0">
                <a:solidFill>
                  <a:srgbClr val="FF0000"/>
                </a:solidFill>
                <a:effectLst/>
              </a:rPr>
              <a:t>look at the two things</a:t>
            </a:r>
            <a:r>
              <a:rPr lang="en-US" altLang="zh-CN" b="0" i="0" dirty="0">
                <a:solidFill>
                  <a:srgbClr val="0070C0"/>
                </a:solidFill>
                <a:effectLst/>
              </a:rPr>
              <a:t>: they want to </a:t>
            </a:r>
            <a:r>
              <a:rPr lang="en-US" altLang="zh-CN" b="0" i="0" dirty="0">
                <a:solidFill>
                  <a:srgbClr val="FF0000"/>
                </a:solidFill>
                <a:effectLst/>
              </a:rPr>
              <a:t>see clips</a:t>
            </a:r>
            <a:r>
              <a:rPr lang="en-US" altLang="zh-CN" b="0" i="0" dirty="0">
                <a:solidFill>
                  <a:srgbClr val="0070C0"/>
                </a:solidFill>
                <a:effectLst/>
              </a:rPr>
              <a:t>, you know, some of your published articles; they also want you to </a:t>
            </a:r>
            <a:r>
              <a:rPr lang="en-US" altLang="zh-CN" b="0" i="0" dirty="0">
                <a:solidFill>
                  <a:srgbClr val="FF0000"/>
                </a:solidFill>
                <a:effectLst/>
              </a:rPr>
              <a:t>try out</a:t>
            </a:r>
            <a:r>
              <a:rPr lang="en-US" altLang="zh-CN" b="0" i="0" dirty="0">
                <a:solidFill>
                  <a:srgbClr val="0070C0"/>
                </a:solidFill>
                <a:effectLst/>
              </a:rPr>
              <a:t>. They'll </a:t>
            </a:r>
            <a:r>
              <a:rPr lang="en-US" altLang="zh-CN" b="0" i="0" dirty="0">
                <a:solidFill>
                  <a:srgbClr val="FF0000"/>
                </a:solidFill>
                <a:effectLst/>
              </a:rPr>
              <a:t>give you an assignment</a:t>
            </a:r>
            <a:r>
              <a:rPr lang="en-US" altLang="zh-CN" b="0" i="0" dirty="0">
                <a:solidFill>
                  <a:srgbClr val="0070C0"/>
                </a:solidFill>
                <a:effectLst/>
              </a:rPr>
              <a:t> like... covering a press conference or some other event, then </a:t>
            </a:r>
            <a:r>
              <a:rPr lang="en-US" altLang="zh-CN" b="0" i="0" dirty="0">
                <a:solidFill>
                  <a:srgbClr val="FF0000"/>
                </a:solidFill>
                <a:effectLst/>
              </a:rPr>
              <a:t>see if you can craft </a:t>
            </a:r>
            <a:r>
              <a:rPr lang="en-US" altLang="zh-CN" b="0" i="0" dirty="0">
                <a:solidFill>
                  <a:srgbClr val="0070C0"/>
                </a:solidFill>
                <a:effectLst/>
              </a:rPr>
              <a:t>the story about it, accurately, on deadline.</a:t>
            </a:r>
            <a:br>
              <a:rPr lang="en-US" altLang="zh-CN" dirty="0"/>
            </a:br>
            <a:br>
              <a:rPr lang="en-US" altLang="zh-CN" dirty="0"/>
            </a:br>
            <a:r>
              <a:rPr lang="en-US" altLang="zh-CN" i="0" dirty="0">
                <a:solidFill>
                  <a:srgbClr val="333333"/>
                </a:solidFill>
                <a:effectLst/>
              </a:rPr>
              <a:t>MALE STUDENT</a:t>
            </a:r>
            <a:r>
              <a:rPr lang="en-US" altLang="zh-CN" b="0" i="0" dirty="0">
                <a:solidFill>
                  <a:srgbClr val="333333"/>
                </a:solidFill>
                <a:effectLst/>
              </a:rPr>
              <a:t>: So they don't even to look at my major?</a:t>
            </a:r>
            <a:br>
              <a:rPr lang="en-US" altLang="zh-CN" dirty="0"/>
            </a:br>
            <a:br>
              <a:rPr lang="en-US" altLang="zh-CN" dirty="0"/>
            </a:br>
            <a:r>
              <a:rPr lang="en-US" altLang="zh-CN" b="0" i="0" dirty="0">
                <a:solidFill>
                  <a:srgbClr val="0070C0"/>
                </a:solidFill>
                <a:effectLst/>
              </a:rPr>
              <a:t>FEMALE ADVISOR: It is not that they don't look at it... it is... well, having a degree in something other than journalism should actually work to your advantage.</a:t>
            </a:r>
            <a:br>
              <a:rPr lang="en-US" altLang="zh-CN" dirty="0"/>
            </a:br>
            <a:br>
              <a:rPr lang="en-US" altLang="zh-CN" dirty="0"/>
            </a:br>
            <a:r>
              <a:rPr lang="en-US" altLang="zh-CN" b="0" i="0" dirty="0">
                <a:solidFill>
                  <a:srgbClr val="333333"/>
                </a:solidFill>
                <a:effectLst/>
              </a:rPr>
              <a:t>MALE STUDENT: How?</a:t>
            </a:r>
            <a:br>
              <a:rPr lang="en-US" altLang="zh-CN" dirty="0"/>
            </a:br>
            <a:br>
              <a:rPr lang="en-US" altLang="zh-CN" dirty="0"/>
            </a:br>
            <a:r>
              <a:rPr lang="en-US" altLang="zh-CN" b="0" i="0" dirty="0">
                <a:solidFill>
                  <a:srgbClr val="0070C0"/>
                </a:solidFill>
                <a:effectLst/>
              </a:rPr>
              <a:t>FEMALE ADVISOR: Most journalists specialized these days. They only write about science or business or technology for example. </a:t>
            </a:r>
            <a:r>
              <a:rPr lang="en-US" altLang="zh-CN" b="0" i="0" dirty="0">
                <a:solidFill>
                  <a:schemeClr val="accent2"/>
                </a:solidFill>
                <a:effectLst/>
              </a:rPr>
              <a:t>Is there a type of reporting you think you may like to specialize then?</a:t>
            </a:r>
            <a:endParaRPr kumimoji="0" lang="zh-CN" altLang="en-US" b="0" i="0" u="none" strike="noStrike" kern="1200" cap="none" spc="0" normalizeH="0" baseline="0" noProof="0" dirty="0">
              <a:ln>
                <a:noFill/>
              </a:ln>
              <a:solidFill>
                <a:schemeClr val="accent2"/>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2</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01:19-0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:03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Tree>
    <p:extLst>
      <p:ext uri="{BB962C8B-B14F-4D97-AF65-F5344CB8AC3E}">
        <p14:creationId xmlns:p14="http://schemas.microsoft.com/office/powerpoint/2010/main" val="175497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E38E4-52D5-D278-24E5-AAE9E64FACAB}"/>
              </a:ext>
            </a:extLst>
          </p:cNvPr>
          <p:cNvSpPr/>
          <p:nvPr/>
        </p:nvSpPr>
        <p:spPr>
          <a:xfrm>
            <a:off x="1746208" y="5434913"/>
            <a:ext cx="3589965" cy="78072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cxnSp>
        <p:nvCxnSpPr>
          <p:cNvPr id="31" name="Straight Connector 30">
            <a:extLst>
              <a:ext uri="{FF2B5EF4-FFF2-40B4-BE49-F238E27FC236}">
                <a16:creationId xmlns:a16="http://schemas.microsoft.com/office/drawing/2014/main" id="{FA245822-1FFC-4EE3-926E-F12792824D77}"/>
              </a:ext>
            </a:extLst>
          </p:cNvPr>
          <p:cNvCxnSpPr/>
          <p:nvPr/>
        </p:nvCxnSpPr>
        <p:spPr>
          <a:xfrm flipV="1">
            <a:off x="667068" y="1319569"/>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4DD4B5-E7BD-4B35-96B8-62CBCABED8AD}"/>
              </a:ext>
            </a:extLst>
          </p:cNvPr>
          <p:cNvCxnSpPr/>
          <p:nvPr/>
        </p:nvCxnSpPr>
        <p:spPr>
          <a:xfrm flipV="1">
            <a:off x="667067" y="2925674"/>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9AB36E-EFCE-4AF6-9A10-8E7161B9F3C6}"/>
              </a:ext>
            </a:extLst>
          </p:cNvPr>
          <p:cNvCxnSpPr/>
          <p:nvPr/>
        </p:nvCxnSpPr>
        <p:spPr>
          <a:xfrm flipV="1">
            <a:off x="667067" y="4775060"/>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1EC4AF-980A-4F97-87DE-DF9F0CEB3658}"/>
              </a:ext>
            </a:extLst>
          </p:cNvPr>
          <p:cNvSpPr txBox="1"/>
          <p:nvPr/>
        </p:nvSpPr>
        <p:spPr>
          <a:xfrm>
            <a:off x="588456" y="1374289"/>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1:</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2" name="TextBox 41">
            <a:extLst>
              <a:ext uri="{FF2B5EF4-FFF2-40B4-BE49-F238E27FC236}">
                <a16:creationId xmlns:a16="http://schemas.microsoft.com/office/drawing/2014/main" id="{C42658B7-7764-4508-98CE-FEFA43053524}"/>
              </a:ext>
            </a:extLst>
          </p:cNvPr>
          <p:cNvSpPr txBox="1"/>
          <p:nvPr/>
        </p:nvSpPr>
        <p:spPr>
          <a:xfrm>
            <a:off x="588456" y="3034476"/>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2:</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3" name="TextBox 42">
            <a:extLst>
              <a:ext uri="{FF2B5EF4-FFF2-40B4-BE49-F238E27FC236}">
                <a16:creationId xmlns:a16="http://schemas.microsoft.com/office/drawing/2014/main" id="{C6EBFC4D-12BE-4184-B104-35B40BE15FFC}"/>
              </a:ext>
            </a:extLst>
          </p:cNvPr>
          <p:cNvSpPr txBox="1"/>
          <p:nvPr/>
        </p:nvSpPr>
        <p:spPr>
          <a:xfrm>
            <a:off x="588456" y="4824473"/>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3:</a:t>
            </a:r>
            <a:endParaRPr kumimoji="0" lang="zh-CN" altLang="en-US" sz="2800" b="0" i="0" u="none" strike="noStrike" kern="1200" cap="none" spc="0" normalizeH="0" baseline="0" noProof="0" dirty="0">
              <a:ln>
                <a:noFill/>
              </a:ln>
              <a:solidFill>
                <a:srgbClr val="5B9BD5">
                  <a:lumMod val="60000"/>
                  <a:lumOff val="40000"/>
                </a:srgbClr>
              </a:solidFill>
              <a:effectLst/>
              <a:uLnTx/>
              <a:uFillTx/>
              <a:latin typeface="Indie Flower" panose="02000000000000000000" pitchFamily="2" charset="0"/>
              <a:ea typeface="等线" panose="02010600030101010101" pitchFamily="2" charset="-122"/>
              <a:cs typeface="+mn-cs"/>
            </a:endParaRPr>
          </a:p>
        </p:txBody>
      </p:sp>
      <p:sp>
        <p:nvSpPr>
          <p:cNvPr id="22" name="TextBox 21">
            <a:extLst>
              <a:ext uri="{FF2B5EF4-FFF2-40B4-BE49-F238E27FC236}">
                <a16:creationId xmlns:a16="http://schemas.microsoft.com/office/drawing/2014/main" id="{AC5AFC59-5F5A-4199-ABA1-D24890E86C6E}"/>
              </a:ext>
            </a:extLst>
          </p:cNvPr>
          <p:cNvSpPr txBox="1"/>
          <p:nvPr/>
        </p:nvSpPr>
        <p:spPr>
          <a:xfrm>
            <a:off x="1746209" y="491233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266F6108-194B-460C-95DE-C7FA9BDC333E}"/>
              </a:ext>
            </a:extLst>
          </p:cNvPr>
          <p:cNvSpPr txBox="1"/>
          <p:nvPr/>
        </p:nvSpPr>
        <p:spPr>
          <a:xfrm>
            <a:off x="1746209" y="283316"/>
            <a:ext cx="31584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first 30 seconds)</a:t>
            </a:r>
            <a:endParaRPr kumimoji="0" lang="zh-CN" altLang="en-US"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0" name="TextBox 19">
            <a:extLst>
              <a:ext uri="{FF2B5EF4-FFF2-40B4-BE49-F238E27FC236}">
                <a16:creationId xmlns:a16="http://schemas.microsoft.com/office/drawing/2014/main" id="{E341B17C-62EF-4F11-8CA6-8C8F4D6E15CE}"/>
              </a:ext>
            </a:extLst>
          </p:cNvPr>
          <p:cNvSpPr txBox="1"/>
          <p:nvPr/>
        </p:nvSpPr>
        <p:spPr>
          <a:xfrm>
            <a:off x="1746209" y="3109173"/>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TextBox 20">
            <a:extLst>
              <a:ext uri="{FF2B5EF4-FFF2-40B4-BE49-F238E27FC236}">
                <a16:creationId xmlns:a16="http://schemas.microsoft.com/office/drawing/2014/main" id="{5386F993-1998-490D-BE42-6FAC12C5AF59}"/>
              </a:ext>
            </a:extLst>
          </p:cNvPr>
          <p:cNvSpPr txBox="1"/>
          <p:nvPr/>
        </p:nvSpPr>
        <p:spPr>
          <a:xfrm>
            <a:off x="1746209" y="145041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TextBox 16">
            <a:extLst>
              <a:ext uri="{FF2B5EF4-FFF2-40B4-BE49-F238E27FC236}">
                <a16:creationId xmlns:a16="http://schemas.microsoft.com/office/drawing/2014/main" id="{03DE7E7B-C92B-4686-80AC-A04D3174830D}"/>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pic>
        <p:nvPicPr>
          <p:cNvPr id="5" name="Picture 4">
            <a:extLst>
              <a:ext uri="{FF2B5EF4-FFF2-40B4-BE49-F238E27FC236}">
                <a16:creationId xmlns:a16="http://schemas.microsoft.com/office/drawing/2014/main" id="{D844ABB5-A7E5-FB8D-4FFC-40DB4941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508" y="4058935"/>
            <a:ext cx="1361036" cy="2016350"/>
          </a:xfrm>
          <a:prstGeom prst="rect">
            <a:avLst/>
          </a:prstGeom>
        </p:spPr>
      </p:pic>
      <p:sp>
        <p:nvSpPr>
          <p:cNvPr id="4" name="TextBox 3">
            <a:extLst>
              <a:ext uri="{FF2B5EF4-FFF2-40B4-BE49-F238E27FC236}">
                <a16:creationId xmlns:a16="http://schemas.microsoft.com/office/drawing/2014/main" id="{8B66FEF9-1503-A3A8-4D69-FCAD699267BE}"/>
              </a:ext>
            </a:extLst>
          </p:cNvPr>
          <p:cNvSpPr txBox="1"/>
          <p:nvPr/>
        </p:nvSpPr>
        <p:spPr>
          <a:xfrm>
            <a:off x="1730073" y="730133"/>
            <a:ext cx="23695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Student’s reporting</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TextBox 5">
            <a:extLst>
              <a:ext uri="{FF2B5EF4-FFF2-40B4-BE49-F238E27FC236}">
                <a16:creationId xmlns:a16="http://schemas.microsoft.com/office/drawing/2014/main" id="{BD6B6F83-9974-1A6E-B35E-59EF048CFC0E}"/>
              </a:ext>
            </a:extLst>
          </p:cNvPr>
          <p:cNvSpPr txBox="1"/>
          <p:nvPr/>
        </p:nvSpPr>
        <p:spPr>
          <a:xfrm>
            <a:off x="1746209" y="2169166"/>
            <a:ext cx="17315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transfer</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F4B9BBB5-8FC9-CA0D-7738-3F0E7C91C5AE}"/>
              </a:ext>
            </a:extLst>
          </p:cNvPr>
          <p:cNvSpPr txBox="1"/>
          <p:nvPr/>
        </p:nvSpPr>
        <p:spPr>
          <a:xfrm>
            <a:off x="1746209" y="3941617"/>
            <a:ext cx="32656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Why journalism not offered</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E83C2610-A078-7791-B044-E4A9D7862484}"/>
              </a:ext>
            </a:extLst>
          </p:cNvPr>
          <p:cNvSpPr txBox="1"/>
          <p:nvPr/>
        </p:nvSpPr>
        <p:spPr>
          <a:xfrm>
            <a:off x="1746209" y="5615164"/>
            <a:ext cx="27863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recommendation</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944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4801314"/>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b="0" i="0" dirty="0">
                <a:solidFill>
                  <a:srgbClr val="333333"/>
                </a:solidFill>
                <a:effectLst/>
              </a:rPr>
              <a:t>MALE STUDENT: Well... I think it can be really cool to cover the Supreme Court. I mean... their decision affects so many people.</a:t>
            </a:r>
            <a:br>
              <a:rPr lang="en-US" altLang="zh-CN" dirty="0"/>
            </a:br>
            <a:br>
              <a:rPr lang="en-US" altLang="zh-CN" dirty="0"/>
            </a:br>
            <a:r>
              <a:rPr lang="en-US" altLang="zh-CN" b="0" i="0" dirty="0">
                <a:solidFill>
                  <a:srgbClr val="333333"/>
                </a:solidFill>
                <a:effectLst/>
              </a:rPr>
              <a:t>FEMALE ADVISOR: That is really a goal worth striving for. So, why not continue major in political science? And, as electives, you could take some Pre-Law classes like constitutional Law, and as for you work on the student newspaper paper, maybe they let you cover some local court cases once that the student and professor here would want to read about.</a:t>
            </a:r>
            <a:br>
              <a:rPr lang="en-US" altLang="zh-CN" dirty="0"/>
            </a:br>
            <a:br>
              <a:rPr lang="en-US" altLang="zh-CN" dirty="0"/>
            </a:br>
            <a:r>
              <a:rPr lang="en-US" altLang="zh-CN" b="0" i="0" dirty="0">
                <a:solidFill>
                  <a:srgbClr val="333333"/>
                </a:solidFill>
                <a:effectLst/>
              </a:rPr>
              <a:t>MALE STUDENT: Do you know of any?</a:t>
            </a:r>
            <a:br>
              <a:rPr lang="en-US" altLang="zh-CN" dirty="0"/>
            </a:br>
            <a:br>
              <a:rPr lang="en-US" altLang="zh-CN" dirty="0"/>
            </a:br>
            <a:r>
              <a:rPr lang="en-US" altLang="zh-CN" b="0" i="0" dirty="0">
                <a:solidFill>
                  <a:srgbClr val="333333"/>
                </a:solidFill>
                <a:effectLst/>
              </a:rPr>
              <a:t>FEMALE ADVISOR: I do, actually. There is case involving this computer software program that one of our professors wrote. The district courts decide in if the university is entitled to any of the professors' profits.</a:t>
            </a:r>
            <a:br>
              <a:rPr lang="en-US" altLang="zh-CN" dirty="0"/>
            </a:br>
            <a:br>
              <a:rPr lang="en-US" altLang="zh-CN" dirty="0"/>
            </a:br>
            <a:r>
              <a:rPr lang="en-US" altLang="zh-CN" b="0" i="0" dirty="0">
                <a:solidFill>
                  <a:srgbClr val="333333"/>
                </a:solidFill>
                <a:effectLst/>
              </a:rPr>
              <a:t>MALE STUDENT: Wow... I will definitely follow up on that!</a:t>
            </a:r>
            <a:endParaRPr kumimoji="0" lang="zh-CN" altLang="en-US" b="0" i="0" u="none" strike="noStrike" kern="1200" cap="none" spc="0" normalizeH="0" baseline="0" noProof="0" dirty="0">
              <a:ln>
                <a:noFill/>
              </a:ln>
              <a:solidFill>
                <a:schemeClr val="accent2"/>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3</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04</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43</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3" name="Rectangle 2">
            <a:extLst>
              <a:ext uri="{FF2B5EF4-FFF2-40B4-BE49-F238E27FC236}">
                <a16:creationId xmlns:a16="http://schemas.microsoft.com/office/drawing/2014/main" id="{982BBC3B-2272-E2CF-902B-7EF657B971A9}"/>
              </a:ext>
            </a:extLst>
          </p:cNvPr>
          <p:cNvSpPr/>
          <p:nvPr/>
        </p:nvSpPr>
        <p:spPr>
          <a:xfrm>
            <a:off x="725852" y="2011769"/>
            <a:ext cx="7131457" cy="14434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32-33 - Summarize</a:t>
            </a:r>
            <a:endParaRPr lang="zh-CN" altLang="en-US" sz="3200" dirty="0">
              <a:solidFill>
                <a:srgbClr val="0070C0"/>
              </a:solidFill>
            </a:endParaRPr>
          </a:p>
        </p:txBody>
      </p:sp>
      <p:sp>
        <p:nvSpPr>
          <p:cNvPr id="6" name="Rectangle 5">
            <a:extLst>
              <a:ext uri="{FF2B5EF4-FFF2-40B4-BE49-F238E27FC236}">
                <a16:creationId xmlns:a16="http://schemas.microsoft.com/office/drawing/2014/main" id="{3CD3BDD4-F3A2-6FE5-72E9-C0BFFF6870C1}"/>
              </a:ext>
            </a:extLst>
          </p:cNvPr>
          <p:cNvSpPr/>
          <p:nvPr/>
        </p:nvSpPr>
        <p:spPr>
          <a:xfrm>
            <a:off x="725851" y="4117067"/>
            <a:ext cx="7131457" cy="96438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35-36 - Paraphrase</a:t>
            </a:r>
            <a:endParaRPr lang="zh-CN" altLang="en-US" sz="3200" dirty="0">
              <a:solidFill>
                <a:srgbClr val="0070C0"/>
              </a:solidFill>
            </a:endParaRPr>
          </a:p>
        </p:txBody>
      </p:sp>
    </p:spTree>
    <p:extLst>
      <p:ext uri="{BB962C8B-B14F-4D97-AF65-F5344CB8AC3E}">
        <p14:creationId xmlns:p14="http://schemas.microsoft.com/office/powerpoint/2010/main" val="326038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254313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2</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910918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2BBC3B-2272-E2CF-902B-7EF657B971A9}"/>
              </a:ext>
            </a:extLst>
          </p:cNvPr>
          <p:cNvSpPr/>
          <p:nvPr/>
        </p:nvSpPr>
        <p:spPr>
          <a:xfrm>
            <a:off x="725852" y="2011769"/>
            <a:ext cx="7131457" cy="14434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4801314"/>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b="0" i="0" dirty="0">
                <a:solidFill>
                  <a:srgbClr val="333333"/>
                </a:solidFill>
                <a:effectLst/>
              </a:rPr>
              <a:t>MALE STUDENT: Well... I think it can be really cool to cover the Supreme Court. I mean... their decision affects so many people.</a:t>
            </a:r>
            <a:br>
              <a:rPr lang="en-US" altLang="zh-CN" dirty="0"/>
            </a:br>
            <a:br>
              <a:rPr lang="en-US" altLang="zh-CN" dirty="0"/>
            </a:br>
            <a:r>
              <a:rPr lang="en-US" altLang="zh-CN" b="0" i="0" dirty="0">
                <a:solidFill>
                  <a:srgbClr val="333333"/>
                </a:solidFill>
                <a:effectLst/>
              </a:rPr>
              <a:t>FEMALE ADVISOR: That is really a goal worth striving for. So, why not </a:t>
            </a:r>
            <a:r>
              <a:rPr lang="en-US" altLang="zh-CN" b="0" i="0" dirty="0">
                <a:solidFill>
                  <a:srgbClr val="FF0000"/>
                </a:solidFill>
                <a:effectLst/>
              </a:rPr>
              <a:t>continue major</a:t>
            </a:r>
            <a:r>
              <a:rPr lang="en-US" altLang="zh-CN" b="0" i="0" dirty="0">
                <a:solidFill>
                  <a:srgbClr val="333333"/>
                </a:solidFill>
                <a:effectLst/>
              </a:rPr>
              <a:t> in political science? And, as electives, </a:t>
            </a:r>
            <a:r>
              <a:rPr lang="en-US" altLang="zh-CN" b="0" i="0" dirty="0">
                <a:solidFill>
                  <a:srgbClr val="FF0000"/>
                </a:solidFill>
                <a:effectLst/>
              </a:rPr>
              <a:t>you could take</a:t>
            </a:r>
            <a:r>
              <a:rPr lang="en-US" altLang="zh-CN" b="0" i="0" dirty="0">
                <a:solidFill>
                  <a:srgbClr val="333333"/>
                </a:solidFill>
                <a:effectLst/>
              </a:rPr>
              <a:t> some Pre-Law classes like constitutional Law, and as for you work on the student newspaper paper, maybe </a:t>
            </a:r>
            <a:r>
              <a:rPr lang="en-US" altLang="zh-CN" b="0" i="0" dirty="0">
                <a:solidFill>
                  <a:srgbClr val="FF0000"/>
                </a:solidFill>
                <a:effectLst/>
              </a:rPr>
              <a:t>they’ll let you cover </a:t>
            </a:r>
            <a:r>
              <a:rPr lang="en-US" altLang="zh-CN" b="0" i="0" dirty="0">
                <a:solidFill>
                  <a:srgbClr val="333333"/>
                </a:solidFill>
                <a:effectLst/>
              </a:rPr>
              <a:t>some local court cases, ones that the student and professor here would want to read about.</a:t>
            </a:r>
            <a:br>
              <a:rPr lang="en-US" altLang="zh-CN" dirty="0"/>
            </a:br>
            <a:br>
              <a:rPr lang="en-US" altLang="zh-CN" dirty="0"/>
            </a:br>
            <a:r>
              <a:rPr lang="en-US" altLang="zh-CN" b="0" i="0" dirty="0">
                <a:solidFill>
                  <a:srgbClr val="333333"/>
                </a:solidFill>
                <a:effectLst/>
              </a:rPr>
              <a:t>MALE STUDENT: Do you know of any?</a:t>
            </a:r>
            <a:br>
              <a:rPr lang="en-US" altLang="zh-CN" dirty="0"/>
            </a:br>
            <a:br>
              <a:rPr lang="en-US" altLang="zh-CN" dirty="0"/>
            </a:br>
            <a:r>
              <a:rPr lang="en-US" altLang="zh-CN" b="0" i="0" dirty="0">
                <a:solidFill>
                  <a:srgbClr val="333333"/>
                </a:solidFill>
                <a:effectLst/>
              </a:rPr>
              <a:t>FEMALE ADVISOR: I do, actually. There is case involving this computer software program that one of our professors wrote. The district courts decide in if the university is entitled to any of the professors' profits.</a:t>
            </a:r>
            <a:br>
              <a:rPr lang="en-US" altLang="zh-CN" dirty="0"/>
            </a:br>
            <a:br>
              <a:rPr lang="en-US" altLang="zh-CN" dirty="0"/>
            </a:br>
            <a:r>
              <a:rPr lang="en-US" altLang="zh-CN" b="0" i="0" dirty="0">
                <a:solidFill>
                  <a:srgbClr val="333333"/>
                </a:solidFill>
                <a:effectLst/>
              </a:rPr>
              <a:t>MALE STUDENT: Wow... I will definitely follow up on that!</a:t>
            </a:r>
            <a:endParaRPr kumimoji="0" lang="zh-CN" altLang="en-US" b="0" i="0" u="none" strike="noStrike" kern="1200" cap="none" spc="0" normalizeH="0" baseline="0" noProof="0" dirty="0">
              <a:ln>
                <a:noFill/>
              </a:ln>
              <a:solidFill>
                <a:schemeClr val="accent2"/>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3</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04</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43</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5" name="Rectangle 4">
            <a:extLst>
              <a:ext uri="{FF2B5EF4-FFF2-40B4-BE49-F238E27FC236}">
                <a16:creationId xmlns:a16="http://schemas.microsoft.com/office/drawing/2014/main" id="{E20196F6-E001-66B7-CD78-EB7C7045BE7C}"/>
              </a:ext>
            </a:extLst>
          </p:cNvPr>
          <p:cNvSpPr/>
          <p:nvPr/>
        </p:nvSpPr>
        <p:spPr>
          <a:xfrm>
            <a:off x="725851" y="4117067"/>
            <a:ext cx="7131457" cy="96438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70C0"/>
                </a:solidFill>
              </a:rPr>
              <a:t>35-36 - Paraphrase</a:t>
            </a:r>
            <a:endParaRPr lang="zh-CN" altLang="en-US" sz="3200" dirty="0">
              <a:solidFill>
                <a:srgbClr val="0070C0"/>
              </a:solidFill>
            </a:endParaRPr>
          </a:p>
        </p:txBody>
      </p:sp>
    </p:spTree>
    <p:extLst>
      <p:ext uri="{BB962C8B-B14F-4D97-AF65-F5344CB8AC3E}">
        <p14:creationId xmlns:p14="http://schemas.microsoft.com/office/powerpoint/2010/main" val="60739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9E9451E-8C23-6F71-508E-6890F5981766}"/>
              </a:ext>
            </a:extLst>
          </p:cNvPr>
          <p:cNvSpPr/>
          <p:nvPr/>
        </p:nvSpPr>
        <p:spPr>
          <a:xfrm>
            <a:off x="725851" y="4117067"/>
            <a:ext cx="7131457" cy="964384"/>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sp>
        <p:nvSpPr>
          <p:cNvPr id="3" name="Rectangle 2">
            <a:extLst>
              <a:ext uri="{FF2B5EF4-FFF2-40B4-BE49-F238E27FC236}">
                <a16:creationId xmlns:a16="http://schemas.microsoft.com/office/drawing/2014/main" id="{982BBC3B-2272-E2CF-902B-7EF657B971A9}"/>
              </a:ext>
            </a:extLst>
          </p:cNvPr>
          <p:cNvSpPr/>
          <p:nvPr/>
        </p:nvSpPr>
        <p:spPr>
          <a:xfrm>
            <a:off x="725852" y="2011769"/>
            <a:ext cx="7131457" cy="14434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0070C0"/>
              </a:solidFill>
            </a:endParaRPr>
          </a:p>
        </p:txBody>
      </p:sp>
      <p:sp>
        <p:nvSpPr>
          <p:cNvPr id="4" name="TextBox 3">
            <a:extLst>
              <a:ext uri="{FF2B5EF4-FFF2-40B4-BE49-F238E27FC236}">
                <a16:creationId xmlns:a16="http://schemas.microsoft.com/office/drawing/2014/main" id="{1E70651C-DCAB-45B4-A2CC-5C84CEECEB9A}"/>
              </a:ext>
            </a:extLst>
          </p:cNvPr>
          <p:cNvSpPr txBox="1"/>
          <p:nvPr/>
        </p:nvSpPr>
        <p:spPr>
          <a:xfrm>
            <a:off x="667069" y="831718"/>
            <a:ext cx="7131458" cy="4801314"/>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en-US" altLang="zh-CN" b="0" i="0" dirty="0">
                <a:solidFill>
                  <a:srgbClr val="333333"/>
                </a:solidFill>
                <a:effectLst/>
              </a:rPr>
              <a:t>MALE STUDENT: Well... I think it can be really cool to cover the Supreme Court. I mean... their decision affects so many people.</a:t>
            </a:r>
            <a:br>
              <a:rPr lang="en-US" altLang="zh-CN" dirty="0"/>
            </a:br>
            <a:br>
              <a:rPr lang="en-US" altLang="zh-CN" dirty="0"/>
            </a:br>
            <a:r>
              <a:rPr lang="en-US" altLang="zh-CN" b="0" i="0" dirty="0">
                <a:solidFill>
                  <a:srgbClr val="333333"/>
                </a:solidFill>
                <a:effectLst/>
              </a:rPr>
              <a:t>FEMALE ADVISOR: That is really a goal worth striving for. So, why not </a:t>
            </a:r>
            <a:r>
              <a:rPr lang="en-US" altLang="zh-CN" b="0" i="0" dirty="0">
                <a:solidFill>
                  <a:srgbClr val="FF0000"/>
                </a:solidFill>
                <a:effectLst/>
              </a:rPr>
              <a:t>continue major</a:t>
            </a:r>
            <a:r>
              <a:rPr lang="en-US" altLang="zh-CN" b="0" i="0" dirty="0">
                <a:solidFill>
                  <a:srgbClr val="333333"/>
                </a:solidFill>
                <a:effectLst/>
              </a:rPr>
              <a:t> in political science? And, as electives, </a:t>
            </a:r>
            <a:r>
              <a:rPr lang="en-US" altLang="zh-CN" b="0" i="0" dirty="0">
                <a:solidFill>
                  <a:srgbClr val="FF0000"/>
                </a:solidFill>
                <a:effectLst/>
              </a:rPr>
              <a:t>you could take</a:t>
            </a:r>
            <a:r>
              <a:rPr lang="en-US" altLang="zh-CN" b="0" i="0" dirty="0">
                <a:solidFill>
                  <a:srgbClr val="333333"/>
                </a:solidFill>
                <a:effectLst/>
              </a:rPr>
              <a:t> some Pre-Law classes like constitutional Law, and as for you work on the student newspaper paper, maybe </a:t>
            </a:r>
            <a:r>
              <a:rPr lang="en-US" altLang="zh-CN" b="0" i="0" dirty="0">
                <a:solidFill>
                  <a:srgbClr val="FF0000"/>
                </a:solidFill>
                <a:effectLst/>
              </a:rPr>
              <a:t>they’ll let you cover </a:t>
            </a:r>
            <a:r>
              <a:rPr lang="en-US" altLang="zh-CN" b="0" i="0" dirty="0">
                <a:solidFill>
                  <a:srgbClr val="333333"/>
                </a:solidFill>
                <a:effectLst/>
              </a:rPr>
              <a:t>some local court cases, ones that the student and professor here would want to read about.</a:t>
            </a:r>
            <a:br>
              <a:rPr lang="en-US" altLang="zh-CN" dirty="0"/>
            </a:br>
            <a:br>
              <a:rPr lang="en-US" altLang="zh-CN" dirty="0"/>
            </a:br>
            <a:r>
              <a:rPr lang="en-US" altLang="zh-CN" b="0" i="0" dirty="0">
                <a:solidFill>
                  <a:srgbClr val="333333"/>
                </a:solidFill>
                <a:effectLst/>
              </a:rPr>
              <a:t>MALE STUDENT: Do you know of any?</a:t>
            </a:r>
            <a:br>
              <a:rPr lang="en-US" altLang="zh-CN" dirty="0"/>
            </a:br>
            <a:br>
              <a:rPr lang="en-US" altLang="zh-CN" dirty="0"/>
            </a:br>
            <a:r>
              <a:rPr lang="en-US" altLang="zh-CN" b="0" i="0" dirty="0">
                <a:solidFill>
                  <a:srgbClr val="333333"/>
                </a:solidFill>
                <a:effectLst/>
              </a:rPr>
              <a:t>FEMALE ADVISOR: I do, actually. There is case involving this computer software program that one of our professors wrote. The district courts decide in if the university is entitled to any of the professors' profits.</a:t>
            </a:r>
            <a:br>
              <a:rPr lang="en-US" altLang="zh-CN" dirty="0"/>
            </a:br>
            <a:br>
              <a:rPr lang="en-US" altLang="zh-CN" dirty="0"/>
            </a:br>
            <a:r>
              <a:rPr lang="en-US" altLang="zh-CN" b="0" i="0" dirty="0">
                <a:solidFill>
                  <a:srgbClr val="333333"/>
                </a:solidFill>
                <a:effectLst/>
              </a:rPr>
              <a:t>MALE STUDENT: Wow... I will definitely follow up on that!</a:t>
            </a:r>
            <a:endParaRPr kumimoji="0" lang="zh-CN" altLang="en-US" b="0" i="0" u="none" strike="noStrike" kern="1200" cap="none" spc="0" normalizeH="0" baseline="0" noProof="0" dirty="0">
              <a:ln>
                <a:noFill/>
              </a:ln>
              <a:solidFill>
                <a:schemeClr val="accent2"/>
              </a:solidFill>
              <a:effectLst/>
              <a:uLnTx/>
              <a:uFillTx/>
              <a:ea typeface="等线" panose="02010600030101010101" pitchFamily="2" charset="-122"/>
              <a:cs typeface="+mn-cs"/>
            </a:endParaRPr>
          </a:p>
        </p:txBody>
      </p:sp>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5B9BD5">
                    <a:lumMod val="75000"/>
                  </a:srgbClr>
                </a:solidFill>
                <a:latin typeface="Indie Flower" panose="02000000000000000000" pitchFamily="2" charset="0"/>
                <a:ea typeface="等线" panose="02010600030101010101" pitchFamily="2" charset="-122"/>
              </a:rPr>
              <a:t>Topic 3</a:t>
            </a: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23" name="TextBox 22">
            <a:extLst>
              <a:ext uri="{FF2B5EF4-FFF2-40B4-BE49-F238E27FC236}">
                <a16:creationId xmlns:a16="http://schemas.microsoft.com/office/drawing/2014/main" id="{463565B8-498A-4DA4-B4AE-3EAB647B982C}"/>
              </a:ext>
            </a:extLst>
          </p:cNvPr>
          <p:cNvSpPr txBox="1"/>
          <p:nvPr/>
        </p:nvSpPr>
        <p:spPr>
          <a:xfrm>
            <a:off x="1967552" y="255182"/>
            <a:ext cx="2778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04</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-0</a:t>
            </a:r>
            <a:r>
              <a:rPr lang="en-US" altLang="zh-CN" sz="2400" dirty="0">
                <a:solidFill>
                  <a:srgbClr val="5B9BD5">
                    <a:lumMod val="75000"/>
                  </a:srgbClr>
                </a:solidFill>
                <a:latin typeface="Indie Flower" panose="02000000000000000000" pitchFamily="2" charset="0"/>
                <a:ea typeface="等线" panose="02010600030101010101" pitchFamily="2" charset="-122"/>
              </a:rPr>
              <a:t>2</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a:t>
            </a:r>
            <a:r>
              <a:rPr lang="en-US" altLang="zh-CN" sz="2400" dirty="0">
                <a:solidFill>
                  <a:srgbClr val="5B9BD5">
                    <a:lumMod val="75000"/>
                  </a:srgbClr>
                </a:solidFill>
                <a:latin typeface="Indie Flower" panose="02000000000000000000" pitchFamily="2" charset="0"/>
                <a:ea typeface="等线" panose="02010600030101010101" pitchFamily="2" charset="-122"/>
              </a:rPr>
              <a:t>43</a:t>
            </a:r>
            <a:r>
              <a:rPr kumimoji="0" lang="en-US" altLang="zh-CN"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 (30-60s)</a:t>
            </a:r>
            <a:endParaRPr kumimoji="0" lang="zh-CN" altLang="en-US" sz="24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11" name="TextBox 10">
            <a:extLst>
              <a:ext uri="{FF2B5EF4-FFF2-40B4-BE49-F238E27FC236}">
                <a16:creationId xmlns:a16="http://schemas.microsoft.com/office/drawing/2014/main" id="{FDFCFA7F-0297-4CCD-8A05-714B38552E96}"/>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sp>
        <p:nvSpPr>
          <p:cNvPr id="7" name="TextBox 6">
            <a:extLst>
              <a:ext uri="{FF2B5EF4-FFF2-40B4-BE49-F238E27FC236}">
                <a16:creationId xmlns:a16="http://schemas.microsoft.com/office/drawing/2014/main" id="{BF52273B-08D5-4F95-746C-6D5AAFE32534}"/>
              </a:ext>
            </a:extLst>
          </p:cNvPr>
          <p:cNvSpPr txBox="1"/>
          <p:nvPr/>
        </p:nvSpPr>
        <p:spPr>
          <a:xfrm>
            <a:off x="8140337" y="3999094"/>
            <a:ext cx="3779519" cy="1200329"/>
          </a:xfrm>
          <a:prstGeom prst="rect">
            <a:avLst/>
          </a:prstGeom>
          <a:noFill/>
        </p:spPr>
        <p:txBody>
          <a:bodyPr wrap="square" rtlCol="0">
            <a:spAutoFit/>
          </a:bodyPr>
          <a:lstStyle/>
          <a:p>
            <a:r>
              <a:rPr lang="en-US" altLang="zh-CN" dirty="0">
                <a:latin typeface="Ink Free" panose="03080402000500000000" pitchFamily="66" charset="0"/>
              </a:rPr>
              <a:t>The is a case involving a computer program written by our professor. The court will decide if the university is entitled to the profit. </a:t>
            </a:r>
            <a:endParaRPr lang="zh-CN" altLang="en-US" dirty="0">
              <a:latin typeface="Ink Free" panose="03080402000500000000" pitchFamily="66" charset="0"/>
            </a:endParaRPr>
          </a:p>
        </p:txBody>
      </p:sp>
    </p:spTree>
    <p:extLst>
      <p:ext uri="{BB962C8B-B14F-4D97-AF65-F5344CB8AC3E}">
        <p14:creationId xmlns:p14="http://schemas.microsoft.com/office/powerpoint/2010/main" val="519298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4AC0298-91D4-4669-8627-41B2F12C6226}"/>
              </a:ext>
            </a:extLst>
          </p:cNvPr>
          <p:cNvSpPr txBox="1"/>
          <p:nvPr/>
        </p:nvSpPr>
        <p:spPr>
          <a:xfrm flipH="1">
            <a:off x="9772803" y="5925473"/>
            <a:ext cx="21608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Group9120</a:t>
            </a:r>
            <a:endParaRPr kumimoji="0" lang="zh-CN" altLang="en-US"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endParaRPr>
          </a:p>
        </p:txBody>
      </p:sp>
      <p:cxnSp>
        <p:nvCxnSpPr>
          <p:cNvPr id="12" name="Straight Connector 11">
            <a:extLst>
              <a:ext uri="{FF2B5EF4-FFF2-40B4-BE49-F238E27FC236}">
                <a16:creationId xmlns:a16="http://schemas.microsoft.com/office/drawing/2014/main" id="{BCDF37BF-85F6-4E0D-A8FB-31EA89AC0B3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F9ED5C-AAA8-435A-91EA-262E696296E6}"/>
              </a:ext>
            </a:extLst>
          </p:cNvPr>
          <p:cNvSpPr txBox="1"/>
          <p:nvPr/>
        </p:nvSpPr>
        <p:spPr>
          <a:xfrm>
            <a:off x="1184366" y="1463961"/>
            <a:ext cx="6846125"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TPO </a:t>
            </a:r>
            <a:r>
              <a:rPr lang="en-US" altLang="zh-CN" sz="3600" b="1" dirty="0">
                <a:solidFill>
                  <a:prstClr val="black"/>
                </a:solidFill>
                <a:latin typeface="Agency FB" panose="020B0503020202020204" pitchFamily="34" charset="0"/>
                <a:ea typeface="等线" panose="02010600030101010101" pitchFamily="2" charset="-122"/>
              </a:rPr>
              <a:t>14</a:t>
            </a: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 – Conversation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Prepare for a Career in Journalism</a:t>
            </a:r>
            <a:endPar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Tell us: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What is the main idea?</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What topics are involved?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Indie Flower" panose="02000000000000000000" pitchFamily="2" charset="0"/>
              <a:ea typeface="等线" panose="02010600030101010101" pitchFamily="2" charset="-122"/>
              <a:cs typeface="+mn-cs"/>
            </a:endParaRPr>
          </a:p>
        </p:txBody>
      </p:sp>
      <p:pic>
        <p:nvPicPr>
          <p:cNvPr id="8" name="Picture 7">
            <a:extLst>
              <a:ext uri="{FF2B5EF4-FFF2-40B4-BE49-F238E27FC236}">
                <a16:creationId xmlns:a16="http://schemas.microsoft.com/office/drawing/2014/main" id="{29A5261D-4A73-4807-99F1-7B00781CA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3002558"/>
            <a:ext cx="1690484" cy="1867189"/>
          </a:xfrm>
          <a:prstGeom prst="rect">
            <a:avLst/>
          </a:prstGeom>
        </p:spPr>
      </p:pic>
      <p:sp>
        <p:nvSpPr>
          <p:cNvPr id="2" name="Slide Number Placeholder 1">
            <a:extLst>
              <a:ext uri="{FF2B5EF4-FFF2-40B4-BE49-F238E27FC236}">
                <a16:creationId xmlns:a16="http://schemas.microsoft.com/office/drawing/2014/main" id="{E91655FE-CCE4-4018-80A9-4BF24284CF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TextBox 2">
            <a:extLst>
              <a:ext uri="{FF2B5EF4-FFF2-40B4-BE49-F238E27FC236}">
                <a16:creationId xmlns:a16="http://schemas.microsoft.com/office/drawing/2014/main" id="{4BC13161-3C7F-1E81-B4AC-274C7AA7D89A}"/>
              </a:ext>
            </a:extLst>
          </p:cNvPr>
          <p:cNvSpPr txBox="1"/>
          <p:nvPr/>
        </p:nvSpPr>
        <p:spPr>
          <a:xfrm>
            <a:off x="7366509" y="2246927"/>
            <a:ext cx="2488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Ink Free" panose="03080402000500000000" pitchFamily="66" charset="0"/>
                <a:ea typeface="等线" panose="02010600030101010101" pitchFamily="2" charset="-122"/>
                <a:cs typeface="+mn-cs"/>
              </a:rPr>
              <a:t>Let’s warm up!</a:t>
            </a:r>
            <a:endParaRPr kumimoji="0" lang="zh-CN" altLang="en-US" sz="2800" b="1" i="0" u="none" strike="noStrike" kern="1200" cap="none" spc="0" normalizeH="0" baseline="0" noProof="0" dirty="0">
              <a:ln>
                <a:noFill/>
              </a:ln>
              <a:solidFill>
                <a:srgbClr val="5B9BD5">
                  <a:lumMod val="75000"/>
                </a:srgbClr>
              </a:solidFill>
              <a:effectLst/>
              <a:uLnTx/>
              <a:uFillTx/>
              <a:latin typeface="Ink Free" panose="03080402000500000000" pitchFamily="66" charset="0"/>
              <a:ea typeface="等线" panose="02010600030101010101" pitchFamily="2" charset="-122"/>
              <a:cs typeface="+mn-cs"/>
            </a:endParaRPr>
          </a:p>
        </p:txBody>
      </p:sp>
      <p:sp>
        <p:nvSpPr>
          <p:cNvPr id="4" name="TextBox 3">
            <a:extLst>
              <a:ext uri="{FF2B5EF4-FFF2-40B4-BE49-F238E27FC236}">
                <a16:creationId xmlns:a16="http://schemas.microsoft.com/office/drawing/2014/main" id="{A47FF82A-658D-DFD6-AA2E-D24186B2C184}"/>
              </a:ext>
            </a:extLst>
          </p:cNvPr>
          <p:cNvSpPr txBox="1"/>
          <p:nvPr/>
        </p:nvSpPr>
        <p:spPr>
          <a:xfrm>
            <a:off x="1184366" y="5403491"/>
            <a:ext cx="9116598" cy="461665"/>
          </a:xfrm>
          <a:prstGeom prst="rect">
            <a:avLst/>
          </a:prstGeom>
          <a:noFill/>
        </p:spPr>
        <p:txBody>
          <a:bodyPr wrap="none" rtlCol="0">
            <a:spAutoFit/>
          </a:bodyPr>
          <a:lstStyle/>
          <a:p>
            <a:r>
              <a:rPr lang="en-US" altLang="zh-CN" sz="2400" b="1" dirty="0">
                <a:latin typeface="Ink Free" panose="03080402000500000000" pitchFamily="66" charset="0"/>
              </a:rPr>
              <a:t>Listen to</a:t>
            </a:r>
            <a:r>
              <a:rPr lang="zh-CN" altLang="en-US" sz="2400" b="1" dirty="0">
                <a:latin typeface="Ink Free" panose="03080402000500000000" pitchFamily="66" charset="0"/>
              </a:rPr>
              <a:t> </a:t>
            </a:r>
            <a:r>
              <a:rPr lang="en-US" altLang="zh-CN" sz="2400" b="1" dirty="0">
                <a:latin typeface="Ink Free" panose="03080402000500000000" pitchFamily="66" charset="0"/>
              </a:rPr>
              <a:t>a</a:t>
            </a:r>
            <a:r>
              <a:rPr lang="zh-CN" altLang="en-US" sz="2400" b="1" dirty="0">
                <a:latin typeface="Ink Free" panose="03080402000500000000" pitchFamily="66" charset="0"/>
              </a:rPr>
              <a:t> </a:t>
            </a:r>
            <a:r>
              <a:rPr lang="en-US" altLang="zh-CN" sz="2400" b="1" dirty="0">
                <a:latin typeface="Ink Free" panose="03080402000500000000" pitchFamily="66" charset="0"/>
              </a:rPr>
              <a:t>conversation</a:t>
            </a:r>
            <a:r>
              <a:rPr lang="zh-CN" altLang="en-US" sz="2400" b="1" dirty="0">
                <a:latin typeface="Ink Free" panose="03080402000500000000" pitchFamily="66" charset="0"/>
              </a:rPr>
              <a:t> </a:t>
            </a:r>
            <a:r>
              <a:rPr lang="en-US" altLang="zh-CN" sz="2400" b="1" dirty="0">
                <a:latin typeface="Ink Free" panose="03080402000500000000" pitchFamily="66" charset="0"/>
              </a:rPr>
              <a:t>between</a:t>
            </a:r>
            <a:r>
              <a:rPr lang="zh-CN" altLang="en-US" sz="2400" b="1" dirty="0">
                <a:latin typeface="Ink Free" panose="03080402000500000000" pitchFamily="66" charset="0"/>
              </a:rPr>
              <a:t> </a:t>
            </a:r>
            <a:r>
              <a:rPr lang="en-US" altLang="zh-CN" sz="2400" b="1" dirty="0">
                <a:latin typeface="Ink Free" panose="03080402000500000000" pitchFamily="66" charset="0"/>
              </a:rPr>
              <a:t>a</a:t>
            </a:r>
            <a:r>
              <a:rPr lang="zh-CN" altLang="en-US" sz="2400" b="1" dirty="0">
                <a:latin typeface="Ink Free" panose="03080402000500000000" pitchFamily="66" charset="0"/>
              </a:rPr>
              <a:t> </a:t>
            </a:r>
            <a:r>
              <a:rPr lang="en-US" altLang="zh-CN" sz="2400" b="1" dirty="0">
                <a:latin typeface="Ink Free" panose="03080402000500000000" pitchFamily="66" charset="0"/>
              </a:rPr>
              <a:t>student</a:t>
            </a:r>
            <a:r>
              <a:rPr lang="zh-CN" altLang="en-US" sz="2400" b="1" dirty="0">
                <a:latin typeface="Ink Free" panose="03080402000500000000" pitchFamily="66" charset="0"/>
              </a:rPr>
              <a:t> </a:t>
            </a:r>
            <a:r>
              <a:rPr lang="en-US" altLang="zh-CN" sz="2400" b="1" dirty="0">
                <a:latin typeface="Ink Free" panose="03080402000500000000" pitchFamily="66" charset="0"/>
              </a:rPr>
              <a:t>and</a:t>
            </a:r>
            <a:r>
              <a:rPr lang="zh-CN" altLang="en-US" sz="2400" b="1" dirty="0">
                <a:latin typeface="Ink Free" panose="03080402000500000000" pitchFamily="66" charset="0"/>
              </a:rPr>
              <a:t> </a:t>
            </a:r>
            <a:r>
              <a:rPr lang="en-US" altLang="zh-CN" sz="2400" b="1" dirty="0">
                <a:latin typeface="Ink Free" panose="03080402000500000000" pitchFamily="66" charset="0"/>
              </a:rPr>
              <a:t>his</a:t>
            </a:r>
            <a:r>
              <a:rPr lang="zh-CN" altLang="en-US" sz="2400" b="1" dirty="0">
                <a:latin typeface="Ink Free" panose="03080402000500000000" pitchFamily="66" charset="0"/>
              </a:rPr>
              <a:t> </a:t>
            </a:r>
            <a:r>
              <a:rPr lang="en-US" altLang="zh-CN" sz="2400" b="1" dirty="0">
                <a:latin typeface="Ink Free" panose="03080402000500000000" pitchFamily="66" charset="0"/>
              </a:rPr>
              <a:t>faculty</a:t>
            </a:r>
            <a:r>
              <a:rPr lang="zh-CN" altLang="en-US" sz="2400" b="1" dirty="0">
                <a:latin typeface="Ink Free" panose="03080402000500000000" pitchFamily="66" charset="0"/>
              </a:rPr>
              <a:t> </a:t>
            </a:r>
            <a:r>
              <a:rPr lang="en-US" altLang="zh-CN" sz="2400" b="1" dirty="0">
                <a:latin typeface="Ink Free" panose="03080402000500000000" pitchFamily="66" charset="0"/>
              </a:rPr>
              <a:t>advisor…</a:t>
            </a:r>
            <a:endParaRPr lang="zh-CN" altLang="en-US" sz="2400" b="1" dirty="0">
              <a:latin typeface="Ink Free" panose="03080402000500000000" pitchFamily="66" charset="0"/>
            </a:endParaRPr>
          </a:p>
        </p:txBody>
      </p:sp>
    </p:spTree>
    <p:extLst>
      <p:ext uri="{BB962C8B-B14F-4D97-AF65-F5344CB8AC3E}">
        <p14:creationId xmlns:p14="http://schemas.microsoft.com/office/powerpoint/2010/main" val="187575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2CB1E9-79F1-B342-9159-46BEC181045D}"/>
              </a:ext>
            </a:extLst>
          </p:cNvPr>
          <p:cNvSpPr txBox="1"/>
          <p:nvPr/>
        </p:nvSpPr>
        <p:spPr>
          <a:xfrm>
            <a:off x="890338" y="451687"/>
            <a:ext cx="3734014" cy="3566160"/>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1" lang="en-US" altLang="zh-CN" sz="5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TPO27 Lecture 1 Coral Reef Marines</a:t>
            </a:r>
          </a:p>
        </p:txBody>
      </p:sp>
      <p:pic>
        <p:nvPicPr>
          <p:cNvPr id="4" name="图片 3" descr="图片包含 动物, 珊瑚, 岩石, 山&#10;&#10;描述已自动生成">
            <a:extLst>
              <a:ext uri="{FF2B5EF4-FFF2-40B4-BE49-F238E27FC236}">
                <a16:creationId xmlns:a16="http://schemas.microsoft.com/office/drawing/2014/main" id="{202DB2A7-B8CE-A64B-8CF9-D48A0AC26E77}"/>
              </a:ext>
            </a:extLst>
          </p:cNvPr>
          <p:cNvPicPr>
            <a:picLocks noChangeAspect="1"/>
          </p:cNvPicPr>
          <p:nvPr/>
        </p:nvPicPr>
        <p:blipFill rotWithShape="1">
          <a:blip r:embed="rId2"/>
          <a:srcRect t="27002" b="545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文本框 4">
            <a:extLst>
              <a:ext uri="{FF2B5EF4-FFF2-40B4-BE49-F238E27FC236}">
                <a16:creationId xmlns:a16="http://schemas.microsoft.com/office/drawing/2014/main" id="{03BB9735-65DD-7441-87CD-50784B3CEC07}"/>
              </a:ext>
            </a:extLst>
          </p:cNvPr>
          <p:cNvSpPr txBox="1"/>
          <p:nvPr/>
        </p:nvSpPr>
        <p:spPr>
          <a:xfrm>
            <a:off x="503830" y="5205984"/>
            <a:ext cx="450703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Related reading material: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TPO66 – Passage 3 What is coral?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http://</a:t>
            </a:r>
            <a:r>
              <a:rPr kumimoji="1" lang="en" altLang="zh-CN" sz="18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top.zhan.com</a:t>
            </a:r>
            <a:r>
              <a:rPr kumimoji="1"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r>
              <a:rPr kumimoji="1" lang="en" altLang="zh-CN" sz="1800" b="0" i="0" u="none" strike="noStrike" kern="1200" cap="none" spc="0" normalizeH="0" baseline="0" noProof="0" dirty="0" err="1">
                <a:ln>
                  <a:noFill/>
                </a:ln>
                <a:solidFill>
                  <a:prstClr val="black"/>
                </a:solidFill>
                <a:effectLst/>
                <a:uLnTx/>
                <a:uFillTx/>
                <a:latin typeface="Century Gothic" panose="020B0502020202020204"/>
                <a:ea typeface="宋体" panose="02010600030101010101" pitchFamily="2" charset="-122"/>
                <a:cs typeface="+mn-cs"/>
              </a:rPr>
              <a:t>toefl</a:t>
            </a:r>
            <a:r>
              <a:rPr kumimoji="1"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/read/practicereview-2462-13.html</a:t>
            </a:r>
            <a:endParaRPr kumimoji="1"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9B7DED11-7D1D-AB46-98AD-5129AF608F0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823617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E7D3EB-A773-0B41-B0B3-56906C03F36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4982FF7-6E36-174F-BA38-02B81DB96139}"/>
              </a:ext>
            </a:extLst>
          </p:cNvPr>
          <p:cNvSpPr txBox="1"/>
          <p:nvPr/>
        </p:nvSpPr>
        <p:spPr>
          <a:xfrm>
            <a:off x="451104" y="487680"/>
            <a:ext cx="370005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Related Vocabulary</a:t>
            </a:r>
            <a:endParaRPr kumimoji="1" lang="zh-CN" altLang="en-US" sz="2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77A527A1-1808-E64B-A28C-D60BEB9520D2}"/>
              </a:ext>
            </a:extLst>
          </p:cNvPr>
          <p:cNvSpPr txBox="1"/>
          <p:nvPr/>
        </p:nvSpPr>
        <p:spPr>
          <a:xfrm>
            <a:off x="707136" y="1304544"/>
            <a:ext cx="7273145" cy="532453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1 coral reef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珊瑚礁</a:t>
            </a: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2 limestone skeleton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石灰石骨骼</a:t>
            </a: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3 coral bleaching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珊瑚白化 </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(bleach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漂白剂</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4 degradation</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 降解 </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(de - down/off)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5 reestablish</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恢复</a:t>
            </a: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6 paramount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最重要的 </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(para - beyond,</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mount - climb/up)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7 refugia</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避难所 </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(refugee)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8 vicinity</a:t>
            </a:r>
            <a:r>
              <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周边地区</a:t>
            </a: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9 thorough </a:t>
            </a:r>
            <a:r>
              <a:rPr kumimoji="1" lang="zh-CN" altLang="en-US"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rPr>
              <a:t>彻底的</a:t>
            </a:r>
            <a:endParaRPr kumimoji="1" lang="en-US" altLang="zh-CN" sz="2000" b="0" i="0" u="none" strike="noStrike" kern="1200" cap="none" spc="0" normalizeH="0" baseline="0" noProof="0" dirty="0">
              <a:ln>
                <a:noFill/>
              </a:ln>
              <a:solidFill>
                <a:prstClr val="black">
                  <a:lumMod val="65000"/>
                  <a:lumOff val="3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00821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9CEEB3-F479-5B44-9CBB-F6298F037A4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7136ACF3-FFB6-3548-9CB9-04B02481A2C7}"/>
              </a:ext>
            </a:extLst>
          </p:cNvPr>
          <p:cNvSpPr txBox="1"/>
          <p:nvPr/>
        </p:nvSpPr>
        <p:spPr>
          <a:xfrm>
            <a:off x="609600" y="548640"/>
            <a:ext cx="65532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TOEFL Life Science Structures</a:t>
            </a:r>
            <a:endParaRPr kumimoji="1" lang="zh-CN" altLang="en-US" sz="3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261C5C5E-2F84-DD41-B20B-C117D5958363}"/>
              </a:ext>
            </a:extLst>
          </p:cNvPr>
          <p:cNvSpPr txBox="1"/>
          <p:nvPr/>
        </p:nvSpPr>
        <p:spPr>
          <a:xfrm>
            <a:off x="609600" y="3028890"/>
            <a:ext cx="114807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Animals</a:t>
            </a: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5" name="文本框 4">
            <a:extLst>
              <a:ext uri="{FF2B5EF4-FFF2-40B4-BE49-F238E27FC236}">
                <a16:creationId xmlns:a16="http://schemas.microsoft.com/office/drawing/2014/main" id="{EEE450B6-AF44-994A-A8A7-855F5A4D5418}"/>
              </a:ext>
            </a:extLst>
          </p:cNvPr>
          <p:cNvSpPr txBox="1"/>
          <p:nvPr/>
        </p:nvSpPr>
        <p:spPr>
          <a:xfrm>
            <a:off x="2505390" y="1609627"/>
            <a:ext cx="204414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Animal species</a:t>
            </a: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6" name="文本框 5">
            <a:extLst>
              <a:ext uri="{FF2B5EF4-FFF2-40B4-BE49-F238E27FC236}">
                <a16:creationId xmlns:a16="http://schemas.microsoft.com/office/drawing/2014/main" id="{ADE64B39-20C3-A641-97BF-40AF59B131F2}"/>
              </a:ext>
            </a:extLst>
          </p:cNvPr>
          <p:cNvSpPr txBox="1"/>
          <p:nvPr/>
        </p:nvSpPr>
        <p:spPr>
          <a:xfrm>
            <a:off x="2505390" y="3046356"/>
            <a:ext cx="336662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Characteristics of animals</a:t>
            </a: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7" name="文本框 6">
            <a:extLst>
              <a:ext uri="{FF2B5EF4-FFF2-40B4-BE49-F238E27FC236}">
                <a16:creationId xmlns:a16="http://schemas.microsoft.com/office/drawing/2014/main" id="{510FD6AF-156B-FB40-8811-CDCE1B3CFAEA}"/>
              </a:ext>
            </a:extLst>
          </p:cNvPr>
          <p:cNvSpPr txBox="1"/>
          <p:nvPr/>
        </p:nvSpPr>
        <p:spPr>
          <a:xfrm>
            <a:off x="2505390" y="4848264"/>
            <a:ext cx="944880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Animals’ living environments and changes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(may have been</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caused by human)</a:t>
            </a: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9" name="左中括号 8">
            <a:extLst>
              <a:ext uri="{FF2B5EF4-FFF2-40B4-BE49-F238E27FC236}">
                <a16:creationId xmlns:a16="http://schemas.microsoft.com/office/drawing/2014/main" id="{9CE74C0F-A091-C242-9897-5094690B3985}"/>
              </a:ext>
            </a:extLst>
          </p:cNvPr>
          <p:cNvSpPr/>
          <p:nvPr/>
        </p:nvSpPr>
        <p:spPr>
          <a:xfrm>
            <a:off x="1757671" y="1809682"/>
            <a:ext cx="747719" cy="3493838"/>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cxnSp>
        <p:nvCxnSpPr>
          <p:cNvPr id="11" name="直线连接符 10">
            <a:extLst>
              <a:ext uri="{FF2B5EF4-FFF2-40B4-BE49-F238E27FC236}">
                <a16:creationId xmlns:a16="http://schemas.microsoft.com/office/drawing/2014/main" id="{3739AC91-2077-2D47-A983-B08794246975}"/>
              </a:ext>
            </a:extLst>
          </p:cNvPr>
          <p:cNvCxnSpPr>
            <a:endCxn id="6" idx="1"/>
          </p:cNvCxnSpPr>
          <p:nvPr/>
        </p:nvCxnSpPr>
        <p:spPr>
          <a:xfrm>
            <a:off x="1926336" y="3246411"/>
            <a:ext cx="57905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60656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D84D91-1D54-3C47-B0BE-E89C097FBB1D}"/>
              </a:ext>
            </a:extLst>
          </p:cNvPr>
          <p:cNvSpPr txBox="1"/>
          <p:nvPr/>
        </p:nvSpPr>
        <p:spPr>
          <a:xfrm>
            <a:off x="426720" y="402336"/>
            <a:ext cx="626485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Let’s get to know coral reefs first!</a:t>
            </a:r>
            <a:endParaRPr kumimoji="1" lang="zh-CN" altLang="en-US"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72EA6592-3CB6-2E40-8A8C-929CFD5F1DB4}"/>
              </a:ext>
            </a:extLst>
          </p:cNvPr>
          <p:cNvSpPr txBox="1"/>
          <p:nvPr/>
        </p:nvSpPr>
        <p:spPr>
          <a:xfrm>
            <a:off x="426721" y="1014483"/>
            <a:ext cx="6708088" cy="50167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Coral reefs are beautiful, colorful and the cornerstone of a healthy ocean ecosystem. Often called the </a:t>
            </a:r>
            <a:r>
              <a:rPr kumimoji="0" lang="en" altLang="zh-CN" sz="2000" b="1"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‘rainforest of the seas’ - they host an abundant variety of sea life - crucial habitat for about 25% of all ocean species! </a:t>
            </a:r>
            <a:r>
              <a:rPr kumimoji="0" lang="en" altLang="zh-CN" sz="2000" b="0"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They look like a plant, but coral reefs are considered animals - they are invertebrates belonging to a group of animals called </a:t>
            </a:r>
            <a:r>
              <a:rPr kumimoji="0" lang="en" altLang="zh-CN" sz="2000" b="0" i="1"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Cnidaria</a:t>
            </a:r>
            <a:r>
              <a:rPr kumimoji="0" lang="en" altLang="zh-CN" sz="2000" b="0"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 Other animals in this group include jellyfish and sea anemones. </a:t>
            </a:r>
            <a:r>
              <a:rPr kumimoji="0" lang="en" altLang="zh-CN" sz="2000" b="1"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Coral reefs are made up of tiny organisms called polyps.</a:t>
            </a:r>
            <a:r>
              <a:rPr kumimoji="0" lang="en" altLang="zh-CN" sz="2000" b="0"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 The polyps are soft-bodied but secrete limestone skeletons for support. </a:t>
            </a:r>
            <a:r>
              <a:rPr kumimoji="0" lang="en" altLang="zh-CN" sz="2000" b="1"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Large, iconic reefs are formed when many, many polyps come together and build on one another. </a:t>
            </a:r>
            <a:r>
              <a:rPr kumimoji="0" lang="en" altLang="zh-CN" sz="2000" b="0" i="0" u="none" strike="noStrike" kern="1200" cap="none" spc="0" normalizeH="0" baseline="0" noProof="0" dirty="0">
                <a:ln>
                  <a:noFill/>
                </a:ln>
                <a:solidFill>
                  <a:srgbClr val="323232"/>
                </a:solidFill>
                <a:effectLst/>
                <a:uLnTx/>
                <a:uFillTx/>
                <a:latin typeface="Century Gothic" panose="020B0502020202020204"/>
                <a:ea typeface="宋体" panose="02010600030101010101" pitchFamily="2" charset="-122"/>
                <a:cs typeface="+mn-cs"/>
              </a:rPr>
              <a:t>The result is a colony of polyps that actually act as one organism!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10" name="图片 9" descr="水下的石头&#10;&#10;描述已自动生成">
            <a:extLst>
              <a:ext uri="{FF2B5EF4-FFF2-40B4-BE49-F238E27FC236}">
                <a16:creationId xmlns:a16="http://schemas.microsoft.com/office/drawing/2014/main" id="{04B6ABB9-5943-2249-9F6E-D46B45DAB6A8}"/>
              </a:ext>
            </a:extLst>
          </p:cNvPr>
          <p:cNvPicPr>
            <a:picLocks noChangeAspect="1"/>
          </p:cNvPicPr>
          <p:nvPr/>
        </p:nvPicPr>
        <p:blipFill>
          <a:blip r:embed="rId2"/>
          <a:stretch>
            <a:fillRect/>
          </a:stretch>
        </p:blipFill>
        <p:spPr>
          <a:xfrm>
            <a:off x="7414655" y="2147368"/>
            <a:ext cx="4350625" cy="2900417"/>
          </a:xfrm>
          <a:prstGeom prst="rect">
            <a:avLst/>
          </a:prstGeom>
        </p:spPr>
      </p:pic>
      <p:sp>
        <p:nvSpPr>
          <p:cNvPr id="12" name="文本框 11">
            <a:extLst>
              <a:ext uri="{FF2B5EF4-FFF2-40B4-BE49-F238E27FC236}">
                <a16:creationId xmlns:a16="http://schemas.microsoft.com/office/drawing/2014/main" id="{AEDD91C7-4998-D043-8DA5-41BCC4CF4784}"/>
              </a:ext>
            </a:extLst>
          </p:cNvPr>
          <p:cNvSpPr txBox="1"/>
          <p:nvPr/>
        </p:nvSpPr>
        <p:spPr>
          <a:xfrm>
            <a:off x="426721" y="5935661"/>
            <a:ext cx="10283952"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Ink Free" panose="03080402000500000000" pitchFamily="66" charset="0"/>
                <a:ea typeface="宋体" panose="02010600030101010101" pitchFamily="2" charset="-122"/>
                <a:cs typeface="+mn-cs"/>
              </a:rPr>
              <a:t>https://</a:t>
            </a:r>
            <a:r>
              <a:rPr kumimoji="0" lang="en" altLang="zh-CN" sz="1200" b="0" i="0" u="none" strike="noStrike" kern="1200" cap="none" spc="0" normalizeH="0" baseline="0" noProof="0" dirty="0" err="1">
                <a:ln>
                  <a:noFill/>
                </a:ln>
                <a:solidFill>
                  <a:prstClr val="black"/>
                </a:solidFill>
                <a:effectLst/>
                <a:uLnTx/>
                <a:uFillTx/>
                <a:latin typeface="Ink Free" panose="03080402000500000000" pitchFamily="66" charset="0"/>
                <a:ea typeface="宋体" panose="02010600030101010101" pitchFamily="2" charset="-122"/>
                <a:cs typeface="+mn-cs"/>
              </a:rPr>
              <a:t>oceanconservancy.org</a:t>
            </a:r>
            <a:r>
              <a:rPr kumimoji="0" lang="en" altLang="zh-CN" sz="1200" b="0" i="0" u="none" strike="noStrike" kern="1200" cap="none" spc="0" normalizeH="0" baseline="0" noProof="0" dirty="0">
                <a:ln>
                  <a:noFill/>
                </a:ln>
                <a:solidFill>
                  <a:prstClr val="black"/>
                </a:solidFill>
                <a:effectLst/>
                <a:uLnTx/>
                <a:uFillTx/>
                <a:latin typeface="Ink Free" panose="03080402000500000000" pitchFamily="66" charset="0"/>
                <a:ea typeface="宋体" panose="02010600030101010101" pitchFamily="2" charset="-122"/>
                <a:cs typeface="+mn-cs"/>
              </a:rPr>
              <a:t>/blog/2018/12/06/what-is-coral-reef/?</a:t>
            </a:r>
            <a:r>
              <a:rPr kumimoji="0" lang="en" altLang="zh-CN" sz="1200" b="0" i="0" u="none" strike="noStrike" kern="1200" cap="none" spc="0" normalizeH="0" baseline="0" noProof="0" dirty="0" err="1">
                <a:ln>
                  <a:noFill/>
                </a:ln>
                <a:solidFill>
                  <a:prstClr val="black"/>
                </a:solidFill>
                <a:effectLst/>
                <a:uLnTx/>
                <a:uFillTx/>
                <a:latin typeface="Ink Free" panose="03080402000500000000" pitchFamily="66" charset="0"/>
                <a:ea typeface="宋体" panose="02010600030101010101" pitchFamily="2" charset="-122"/>
                <a:cs typeface="+mn-cs"/>
              </a:rPr>
              <a:t>ea.tracking.id</a:t>
            </a:r>
            <a:r>
              <a:rPr kumimoji="0" lang="en" altLang="zh-CN" sz="1200" b="0" i="0" u="none" strike="noStrike" kern="1200" cap="none" spc="0" normalizeH="0" baseline="0" noProof="0" dirty="0">
                <a:ln>
                  <a:noFill/>
                </a:ln>
                <a:solidFill>
                  <a:prstClr val="black"/>
                </a:solidFill>
                <a:effectLst/>
                <a:uLnTx/>
                <a:uFillTx/>
                <a:latin typeface="Ink Free" panose="03080402000500000000" pitchFamily="66" charset="0"/>
                <a:ea typeface="宋体" panose="02010600030101010101" pitchFamily="2" charset="-122"/>
                <a:cs typeface="+mn-cs"/>
              </a:rPr>
              <a:t>=18HPXWJBXX&amp;gclid=Cj0KCQjwwJuVBhCAARIsAOPwGASernXrvE6MnnVpCsIX69slnjsCWbxG-bz1JmHCx5udZCWJNcAGG9saAuTGEALw_wcB</a:t>
            </a:r>
            <a:endParaRPr kumimoji="0" lang="zh-CN" altLang="en-US" sz="1200" b="0" i="0" u="none" strike="noStrike" kern="1200" cap="none" spc="0" normalizeH="0" baseline="0" noProof="0" dirty="0">
              <a:ln>
                <a:noFill/>
              </a:ln>
              <a:solidFill>
                <a:prstClr val="black"/>
              </a:solidFill>
              <a:effectLst/>
              <a:uLnTx/>
              <a:uFillTx/>
              <a:latin typeface="Ink Free" panose="03080402000500000000" pitchFamily="66" charset="0"/>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4CF3E4FD-3138-3747-AC4E-0A84A1FDB8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67080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922F71-9648-F149-982E-8A1E408BDF38}"/>
              </a:ext>
            </a:extLst>
          </p:cNvPr>
          <p:cNvSpPr txBox="1"/>
          <p:nvPr/>
        </p:nvSpPr>
        <p:spPr>
          <a:xfrm>
            <a:off x="524256" y="459331"/>
            <a:ext cx="866775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Corals can be much older than your grandparents!</a:t>
            </a:r>
            <a:endParaRPr kumimoji="1" lang="zh-CN" altLang="en-US"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0BBF6482-79BD-D241-A5F4-7BFB839269D3}"/>
              </a:ext>
            </a:extLst>
          </p:cNvPr>
          <p:cNvSpPr txBox="1"/>
          <p:nvPr/>
        </p:nvSpPr>
        <p:spPr>
          <a:xfrm>
            <a:off x="524256" y="1169384"/>
            <a:ext cx="6388608"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Some coral can live for over 4,000 years!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You might be wondering - how can scientists tell the age of a coral? Similar to tree trunks, </a:t>
            </a:r>
            <a:r>
              <a:rPr kumimoji="0" lang="en"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cross-sections reveal coral-growth rings that can be used to determine their age -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and information about climate.</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6" name="文本框 5">
            <a:extLst>
              <a:ext uri="{FF2B5EF4-FFF2-40B4-BE49-F238E27FC236}">
                <a16:creationId xmlns:a16="http://schemas.microsoft.com/office/drawing/2014/main" id="{1DF4C338-BD57-C643-BCD5-1B3C4B3441C7}"/>
              </a:ext>
            </a:extLst>
          </p:cNvPr>
          <p:cNvSpPr txBox="1"/>
          <p:nvPr/>
        </p:nvSpPr>
        <p:spPr>
          <a:xfrm>
            <a:off x="524256" y="3257121"/>
            <a:ext cx="6388608"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coral’s hard calcium carbonate skeletons contain bands, like tree rings, that record environmental changes in temperature, water chemistry and water clarity. Scientists can extract, or “core” out, a long, thin cylinder of calcium carbonate from large stony corals, and count the stripes and examine their width. These records help scientists reconstruct what past ages were like before humans kept records!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8" name="图片 7" descr="桌子上有甜甜圈&#10;&#10;中度可信度描述已自动生成">
            <a:extLst>
              <a:ext uri="{FF2B5EF4-FFF2-40B4-BE49-F238E27FC236}">
                <a16:creationId xmlns:a16="http://schemas.microsoft.com/office/drawing/2014/main" id="{10161DCB-1DA3-B548-BC71-5CA755EA01FE}"/>
              </a:ext>
            </a:extLst>
          </p:cNvPr>
          <p:cNvPicPr>
            <a:picLocks noChangeAspect="1"/>
          </p:cNvPicPr>
          <p:nvPr/>
        </p:nvPicPr>
        <p:blipFill>
          <a:blip r:embed="rId2"/>
          <a:stretch>
            <a:fillRect/>
          </a:stretch>
        </p:blipFill>
        <p:spPr>
          <a:xfrm>
            <a:off x="6726301" y="1038927"/>
            <a:ext cx="3976878" cy="2651252"/>
          </a:xfrm>
          <a:prstGeom prst="rect">
            <a:avLst/>
          </a:prstGeom>
        </p:spPr>
      </p:pic>
      <p:pic>
        <p:nvPicPr>
          <p:cNvPr id="10" name="图片 9" descr="图片包含 动物, 游戏机&#10;&#10;描述已自动生成">
            <a:extLst>
              <a:ext uri="{FF2B5EF4-FFF2-40B4-BE49-F238E27FC236}">
                <a16:creationId xmlns:a16="http://schemas.microsoft.com/office/drawing/2014/main" id="{AEC26A16-2411-6145-B6C5-BA3AFA668CB4}"/>
              </a:ext>
            </a:extLst>
          </p:cNvPr>
          <p:cNvPicPr>
            <a:picLocks noChangeAspect="1"/>
          </p:cNvPicPr>
          <p:nvPr/>
        </p:nvPicPr>
        <p:blipFill>
          <a:blip r:embed="rId3"/>
          <a:stretch>
            <a:fillRect/>
          </a:stretch>
        </p:blipFill>
        <p:spPr>
          <a:xfrm>
            <a:off x="7280910" y="3587055"/>
            <a:ext cx="2867660" cy="2867660"/>
          </a:xfrm>
          <a:prstGeom prst="rect">
            <a:avLst/>
          </a:prstGeom>
        </p:spPr>
      </p:pic>
      <p:sp>
        <p:nvSpPr>
          <p:cNvPr id="3" name="灯片编号占位符 2">
            <a:extLst>
              <a:ext uri="{FF2B5EF4-FFF2-40B4-BE49-F238E27FC236}">
                <a16:creationId xmlns:a16="http://schemas.microsoft.com/office/drawing/2014/main" id="{825AFAAB-B855-694A-BCFB-4DF6F98D55D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080581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27F4F-5BBB-F04E-873A-837B469B408E}"/>
              </a:ext>
            </a:extLst>
          </p:cNvPr>
          <p:cNvSpPr txBox="1"/>
          <p:nvPr/>
        </p:nvSpPr>
        <p:spPr>
          <a:xfrm>
            <a:off x="609600" y="360784"/>
            <a:ext cx="784541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Do the coral reefs only exist in warm places?</a:t>
            </a:r>
          </a:p>
        </p:txBody>
      </p:sp>
      <p:sp>
        <p:nvSpPr>
          <p:cNvPr id="5" name="文本框 4">
            <a:extLst>
              <a:ext uri="{FF2B5EF4-FFF2-40B4-BE49-F238E27FC236}">
                <a16:creationId xmlns:a16="http://schemas.microsoft.com/office/drawing/2014/main" id="{349E7082-D940-0C41-9EFD-B0C33C981709}"/>
              </a:ext>
            </a:extLst>
          </p:cNvPr>
          <p:cNvSpPr txBox="1"/>
          <p:nvPr/>
        </p:nvSpPr>
        <p:spPr>
          <a:xfrm>
            <a:off x="678025" y="1029968"/>
            <a:ext cx="6400799" cy="5632311"/>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aren’t only found in warm tropical waters. </a:t>
            </a:r>
            <a:r>
              <a:rPr kumimoji="0" lang="en" altLang="zh-CN" sz="1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have been found up to 20,000 feet below the ocean’s surface, where the water is icy cold and the light dim or absent.</a:t>
            </a:r>
            <a:r>
              <a:rPr kumimoji="0"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In fact, scientists have discovered nearly as many species of deep-sea corals (also known as cold-water corals) as shallow-water species.</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Like shallow-water corals, deep-sea corals may exist as individual coral polyps, as diversely-shaped colonies containing many polyps of the same species, and as reefs with many colonies made up of one or more species. </a:t>
            </a:r>
            <a:r>
              <a:rPr kumimoji="0" lang="en" altLang="zh-CN" sz="1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Unlike shallow-water corals, however, deep-sea corals don’t need sunlight. They obtain the energy and nutrients they need to survive by trapping tiny organisms in passing currents.</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 altLang="zh-CN" sz="18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reefs have been discovered in the North Atlantic and several species of deep-sea corals form an underwater garden off the coast of Alaska’s Aleutian Islands.</a:t>
            </a:r>
          </a:p>
        </p:txBody>
      </p:sp>
      <p:sp>
        <p:nvSpPr>
          <p:cNvPr id="2" name="灯片编号占位符 1">
            <a:extLst>
              <a:ext uri="{FF2B5EF4-FFF2-40B4-BE49-F238E27FC236}">
                <a16:creationId xmlns:a16="http://schemas.microsoft.com/office/drawing/2014/main" id="{7F1024F1-6F00-1440-8CC3-CD95E61301F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pic>
        <p:nvPicPr>
          <p:cNvPr id="6" name="Picture 5">
            <a:extLst>
              <a:ext uri="{FF2B5EF4-FFF2-40B4-BE49-F238E27FC236}">
                <a16:creationId xmlns:a16="http://schemas.microsoft.com/office/drawing/2014/main" id="{AD7EA50E-7179-38CC-5ADC-C2F683CE12A0}"/>
              </a:ext>
            </a:extLst>
          </p:cNvPr>
          <p:cNvPicPr>
            <a:picLocks noChangeAspect="1"/>
          </p:cNvPicPr>
          <p:nvPr/>
        </p:nvPicPr>
        <p:blipFill>
          <a:blip r:embed="rId2"/>
          <a:stretch>
            <a:fillRect/>
          </a:stretch>
        </p:blipFill>
        <p:spPr>
          <a:xfrm>
            <a:off x="7078824" y="1653819"/>
            <a:ext cx="4590719" cy="2582280"/>
          </a:xfrm>
          <a:prstGeom prst="rect">
            <a:avLst/>
          </a:prstGeom>
        </p:spPr>
      </p:pic>
      <p:sp>
        <p:nvSpPr>
          <p:cNvPr id="10" name="TextBox 9">
            <a:extLst>
              <a:ext uri="{FF2B5EF4-FFF2-40B4-BE49-F238E27FC236}">
                <a16:creationId xmlns:a16="http://schemas.microsoft.com/office/drawing/2014/main" id="{52A86F1C-DA7B-26BD-CEF3-C197AF9A459A}"/>
              </a:ext>
            </a:extLst>
          </p:cNvPr>
          <p:cNvSpPr txBox="1"/>
          <p:nvPr/>
        </p:nvSpPr>
        <p:spPr>
          <a:xfrm>
            <a:off x="7078824" y="4398285"/>
            <a:ext cx="477727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https://www.northeastoceandata.org/deep-sea-coral-management-areas-updated-on-northeast-ocean-data/</a:t>
            </a:r>
            <a:endParaRPr kumimoji="0" lang="zh-CN" altLang="en-US" sz="12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8180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A3B48E1-67DB-2643-A733-299475F12F16}"/>
              </a:ext>
            </a:extLst>
          </p:cNvPr>
          <p:cNvSpPr txBox="1"/>
          <p:nvPr/>
        </p:nvSpPr>
        <p:spPr>
          <a:xfrm>
            <a:off x="1407056" y="2511552"/>
            <a:ext cx="937788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Now, listen to the introduction and try to summarize!</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34F5EEF2-7A1F-C145-83D2-88C58201CC51}"/>
              </a:ext>
            </a:extLst>
          </p:cNvPr>
          <p:cNvSpPr txBox="1"/>
          <p:nvPr/>
        </p:nvSpPr>
        <p:spPr>
          <a:xfrm>
            <a:off x="4437888" y="3395472"/>
            <a:ext cx="2141933"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0:00 - 0:38</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5EAEF59B-26C8-5143-B1B9-54E2C7F8CEA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3107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254313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3</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8" name="TextBox 7">
            <a:extLst>
              <a:ext uri="{FF2B5EF4-FFF2-40B4-BE49-F238E27FC236}">
                <a16:creationId xmlns:a16="http://schemas.microsoft.com/office/drawing/2014/main" id="{86E4E79F-CDF7-EB23-6082-F53744D3F5F5}"/>
              </a:ext>
            </a:extLst>
          </p:cNvPr>
          <p:cNvSpPr txBox="1"/>
          <p:nvPr/>
        </p:nvSpPr>
        <p:spPr>
          <a:xfrm>
            <a:off x="2878344" y="105010"/>
            <a:ext cx="1851789" cy="1554272"/>
          </a:xfrm>
          <a:prstGeom prst="rect">
            <a:avLst/>
          </a:prstGeom>
          <a:noFill/>
        </p:spPr>
        <p:txBody>
          <a:bodyPr wrap="none" rtlCol="0">
            <a:spAutoFit/>
          </a:bodyPr>
          <a:lstStyle/>
          <a:p>
            <a:pPr>
              <a:spcAft>
                <a:spcPts val="600"/>
              </a:spcAft>
            </a:pPr>
            <a:r>
              <a:rPr lang="en-US" altLang="zh-CN" sz="2000" dirty="0">
                <a:solidFill>
                  <a:srgbClr val="FF0000"/>
                </a:solidFill>
              </a:rPr>
              <a:t>Very fast</a:t>
            </a:r>
          </a:p>
          <a:p>
            <a:pPr>
              <a:spcAft>
                <a:spcPts val="600"/>
              </a:spcAft>
            </a:pPr>
            <a:r>
              <a:rPr lang="en-US" altLang="zh-CN" sz="2000" dirty="0">
                <a:solidFill>
                  <a:srgbClr val="FF0000"/>
                </a:solidFill>
              </a:rPr>
              <a:t>Very Colloquial</a:t>
            </a:r>
          </a:p>
          <a:p>
            <a:pPr>
              <a:spcAft>
                <a:spcPts val="600"/>
              </a:spcAft>
            </a:pPr>
            <a:r>
              <a:rPr lang="en-US" altLang="zh-CN" sz="2000" dirty="0">
                <a:solidFill>
                  <a:srgbClr val="FF0000"/>
                </a:solidFill>
              </a:rPr>
              <a:t>Fragmented</a:t>
            </a:r>
          </a:p>
          <a:p>
            <a:pPr>
              <a:spcAft>
                <a:spcPts val="600"/>
              </a:spcAft>
            </a:pPr>
            <a:endParaRPr lang="zh-CN" altLang="en-US" sz="2000" dirty="0">
              <a:solidFill>
                <a:srgbClr val="FF0000"/>
              </a:solidFill>
            </a:endParaRPr>
          </a:p>
        </p:txBody>
      </p:sp>
    </p:spTree>
    <p:extLst>
      <p:ext uri="{BB962C8B-B14F-4D97-AF65-F5344CB8AC3E}">
        <p14:creationId xmlns:p14="http://schemas.microsoft.com/office/powerpoint/2010/main" val="1716424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8D0859-E587-3A49-B699-D2E525D841D4}"/>
              </a:ext>
            </a:extLst>
          </p:cNvPr>
          <p:cNvSpPr txBox="1"/>
          <p:nvPr/>
        </p:nvSpPr>
        <p:spPr>
          <a:xfrm>
            <a:off x="755904" y="1074509"/>
            <a:ext cx="5693664" cy="50167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So</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which of course are prominent,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features made of hard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We‘ve gone over where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reefs are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usually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in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or subtropical regions, and the fact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they are declining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an alarming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But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 don’t want to</a:t>
            </a:r>
            <a:b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b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There are several techniques being employed</a:t>
            </a:r>
            <a:r>
              <a:rPr kumimoji="0" lang="zh-CN" altLang="en-US"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a:t>
            </a:r>
            <a:r>
              <a:rPr kumimoji="0" lang="en"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today that could prove useful in assuring the future of the reefs.</a:t>
            </a:r>
            <a:endParaRPr kumimoji="0" lang="zh-CN" altLang="en-US" sz="2000" b="0" i="0" u="none" strike="noStrike" kern="120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5B4B0DA7-C5F3-5B42-B6B9-13F2AFBC09BF}"/>
              </a:ext>
            </a:extLst>
          </p:cNvPr>
          <p:cNvSpPr txBox="1"/>
          <p:nvPr/>
        </p:nvSpPr>
        <p:spPr>
          <a:xfrm>
            <a:off x="6912864" y="1914144"/>
            <a:ext cx="4700638"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endPar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reefs are made of limestone skeletons and usually formed in warm regions. The number of coral reefs is declining rapidly.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However,</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there are some techniques being used to prevent their disappearances.</a:t>
            </a:r>
          </a:p>
        </p:txBody>
      </p:sp>
      <p:sp>
        <p:nvSpPr>
          <p:cNvPr id="2" name="灯片编号占位符 1">
            <a:extLst>
              <a:ext uri="{FF2B5EF4-FFF2-40B4-BE49-F238E27FC236}">
                <a16:creationId xmlns:a16="http://schemas.microsoft.com/office/drawing/2014/main" id="{91198276-2104-7D4D-A8E9-5434FE8B34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133125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8D0859-E587-3A49-B699-D2E525D841D4}"/>
              </a:ext>
            </a:extLst>
          </p:cNvPr>
          <p:cNvSpPr txBox="1"/>
          <p:nvPr/>
        </p:nvSpPr>
        <p:spPr>
          <a:xfrm>
            <a:off x="1469136" y="1647533"/>
            <a:ext cx="8813199"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which of course are prominent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features made of hard</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gone over where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are usually 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in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or subtropical regions, 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 fact that they are declining at an alarming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But I don’t want to 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There are several techniques being employed today that could prove useful in assuring the future of the reefs.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EAB045A4-CFC0-9840-99DE-2E1FE11AC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8D466A2C-B629-D697-9261-1A5E81DFBDEB}"/>
              </a:ext>
            </a:extLst>
          </p:cNvPr>
          <p:cNvSpPr/>
          <p:nvPr/>
        </p:nvSpPr>
        <p:spPr>
          <a:xfrm>
            <a:off x="1469136" y="2267660"/>
            <a:ext cx="8534400" cy="982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0C7934B8-3D49-3BEA-B174-1CBACBEC318C}"/>
              </a:ext>
            </a:extLst>
          </p:cNvPr>
          <p:cNvSpPr/>
          <p:nvPr/>
        </p:nvSpPr>
        <p:spPr>
          <a:xfrm>
            <a:off x="1517780" y="3429000"/>
            <a:ext cx="8534400" cy="1124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3</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471831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466A2C-B629-D697-9261-1A5E81DFBDEB}"/>
              </a:ext>
            </a:extLst>
          </p:cNvPr>
          <p:cNvSpPr/>
          <p:nvPr/>
        </p:nvSpPr>
        <p:spPr>
          <a:xfrm>
            <a:off x="1517780" y="2276669"/>
            <a:ext cx="8534400" cy="982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458D0859-E587-3A49-B699-D2E525D841D4}"/>
              </a:ext>
            </a:extLst>
          </p:cNvPr>
          <p:cNvSpPr txBox="1"/>
          <p:nvPr/>
        </p:nvSpPr>
        <p:spPr>
          <a:xfrm>
            <a:off x="1469136" y="1647533"/>
            <a:ext cx="8813199"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which of course are prominent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features made of hard</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gone over where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are usually 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in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or subtropical regions, 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 fact that they are declining at an alarming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But I don’t want to 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There are several techniques being employed today that could prove useful in assuring the future of the reefs.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EAB045A4-CFC0-9840-99DE-2E1FE11AC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0C7934B8-3D49-3BEA-B174-1CBACBEC318C}"/>
              </a:ext>
            </a:extLst>
          </p:cNvPr>
          <p:cNvSpPr/>
          <p:nvPr/>
        </p:nvSpPr>
        <p:spPr>
          <a:xfrm>
            <a:off x="1517780" y="3429000"/>
            <a:ext cx="8534400" cy="1124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3</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52044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466A2C-B629-D697-9261-1A5E81DFBDEB}"/>
              </a:ext>
            </a:extLst>
          </p:cNvPr>
          <p:cNvSpPr/>
          <p:nvPr/>
        </p:nvSpPr>
        <p:spPr>
          <a:xfrm>
            <a:off x="1517780" y="2276669"/>
            <a:ext cx="8534400" cy="982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458D0859-E587-3A49-B699-D2E525D841D4}"/>
              </a:ext>
            </a:extLst>
          </p:cNvPr>
          <p:cNvSpPr txBox="1"/>
          <p:nvPr/>
        </p:nvSpPr>
        <p:spPr>
          <a:xfrm>
            <a:off x="1517780" y="1720685"/>
            <a:ext cx="8813199"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we have known that coral reefs are made up of hard</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coral animals.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gone over where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are usually 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in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or subtropical regions, 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 fact that they are declining at an alarming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But I don’t want to 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There are several techniques being employed today that could prove useful in assuring the future of the reefs.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EAB045A4-CFC0-9840-99DE-2E1FE11AC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0C7934B8-3D49-3BEA-B174-1CBACBEC318C}"/>
              </a:ext>
            </a:extLst>
          </p:cNvPr>
          <p:cNvSpPr/>
          <p:nvPr/>
        </p:nvSpPr>
        <p:spPr>
          <a:xfrm>
            <a:off x="1517780" y="3429000"/>
            <a:ext cx="8534400" cy="1124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3</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32729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7934B8-3D49-3BEA-B174-1CBACBEC318C}"/>
              </a:ext>
            </a:extLst>
          </p:cNvPr>
          <p:cNvSpPr/>
          <p:nvPr/>
        </p:nvSpPr>
        <p:spPr>
          <a:xfrm>
            <a:off x="1517780" y="3429000"/>
            <a:ext cx="8534400" cy="1124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8D466A2C-B629-D697-9261-1A5E81DFBDEB}"/>
              </a:ext>
            </a:extLst>
          </p:cNvPr>
          <p:cNvSpPr/>
          <p:nvPr/>
        </p:nvSpPr>
        <p:spPr>
          <a:xfrm>
            <a:off x="1517780" y="2276669"/>
            <a:ext cx="8534400" cy="982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458D0859-E587-3A49-B699-D2E525D841D4}"/>
              </a:ext>
            </a:extLst>
          </p:cNvPr>
          <p:cNvSpPr txBox="1"/>
          <p:nvPr/>
        </p:nvSpPr>
        <p:spPr>
          <a:xfrm>
            <a:off x="1469136" y="1647533"/>
            <a:ext cx="8813199"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which of course are prominent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features made of hard</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gone over where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are usually 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in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or subtropical regions, 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 fact that they are declining at an alarming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But I don’t want to 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There are several techniques being employed today that could prove useful in assuring the future of the reefs.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EAB045A4-CFC0-9840-99DE-2E1FE11AC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92432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7934B8-3D49-3BEA-B174-1CBACBEC318C}"/>
              </a:ext>
            </a:extLst>
          </p:cNvPr>
          <p:cNvSpPr/>
          <p:nvPr/>
        </p:nvSpPr>
        <p:spPr>
          <a:xfrm>
            <a:off x="1517780" y="3429000"/>
            <a:ext cx="8534400" cy="1124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8D466A2C-B629-D697-9261-1A5E81DFBDEB}"/>
              </a:ext>
            </a:extLst>
          </p:cNvPr>
          <p:cNvSpPr/>
          <p:nvPr/>
        </p:nvSpPr>
        <p:spPr>
          <a:xfrm>
            <a:off x="1517780" y="2276669"/>
            <a:ext cx="8534400" cy="982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458D0859-E587-3A49-B699-D2E525D841D4}"/>
              </a:ext>
            </a:extLst>
          </p:cNvPr>
          <p:cNvSpPr txBox="1"/>
          <p:nvPr/>
        </p:nvSpPr>
        <p:spPr>
          <a:xfrm>
            <a:off x="1469136" y="1647533"/>
            <a:ext cx="8813199"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which of course are prominent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features made of hard</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already known that coral reefs usually are formed in tropical and subtropical regions, and the fact that they are declining rapidly.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But I don’t want to leave you with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There are several techniques being employed today that could prove useful in assuring the future of the reefs.</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EAB045A4-CFC0-9840-99DE-2E1FE11ACDC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203669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8D0859-E587-3A49-B699-D2E525D841D4}"/>
              </a:ext>
            </a:extLst>
          </p:cNvPr>
          <p:cNvSpPr txBox="1"/>
          <p:nvPr/>
        </p:nvSpPr>
        <p:spPr>
          <a:xfrm>
            <a:off x="755904" y="1074509"/>
            <a:ext cx="5693664" cy="50167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FEMALE PROFESSOR: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So</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we have been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fairly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thorough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in our discussion about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reefs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which of course are prominent,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oceanic</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features made of hard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limestone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skeletons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produced by tiny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animals. We‘ve gone over where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reefs are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usually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formed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...along the edges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shallow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ocean banks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in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tropical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or subtropical regions, and the fact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they are declining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an alarming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sng"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But</a:t>
            </a:r>
            <a:r>
              <a:rPr kumimoji="0" lang="en-US" altLang="zh-CN" sz="2000" b="0"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 don’t want to</a:t>
            </a:r>
            <a:br>
              <a:rPr kumimoji="0" lang="en-US" altLang="zh-CN" sz="2000" b="0"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br>
            <a:r>
              <a:rPr kumimoji="0" lang="en-US" altLang="zh-CN" sz="2000" b="0"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leave you with the </a:t>
            </a:r>
            <a:r>
              <a:rPr kumimoji="0" lang="en-US" altLang="zh-CN" sz="2000" b="0" i="0" u="sng"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impression</a:t>
            </a:r>
            <a:r>
              <a:rPr kumimoji="0" lang="en-US" altLang="zh-CN" sz="2000" b="0" i="0" u="sng"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all is lost. </a:t>
            </a:r>
            <a:r>
              <a:rPr kumimoji="0" lang="en-US" altLang="zh-CN" sz="2000" b="0" i="0" u="sng"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There are several techniques being employed</a:t>
            </a:r>
            <a:r>
              <a:rPr kumimoji="0" lang="zh-CN" altLang="en-US" sz="2000" b="0" i="0" u="sng"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 altLang="zh-CN" sz="2000" b="0" i="0" u="sng"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today that could prove useful in assuring the future of the reefs.</a:t>
            </a:r>
            <a:endParaRPr kumimoji="0" lang="zh-CN" altLang="en-US" sz="2000" b="0" i="0" u="sng"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91198276-2104-7D4D-A8E9-5434FE8B34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Arrow: Down 4">
            <a:extLst>
              <a:ext uri="{FF2B5EF4-FFF2-40B4-BE49-F238E27FC236}">
                <a16:creationId xmlns:a16="http://schemas.microsoft.com/office/drawing/2014/main" id="{ED13A672-259E-2D4E-B805-04250531A066}"/>
              </a:ext>
            </a:extLst>
          </p:cNvPr>
          <p:cNvSpPr/>
          <p:nvPr/>
        </p:nvSpPr>
        <p:spPr>
          <a:xfrm>
            <a:off x="6449568" y="5001208"/>
            <a:ext cx="310459" cy="611404"/>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6" name="TextBox 5">
            <a:extLst>
              <a:ext uri="{FF2B5EF4-FFF2-40B4-BE49-F238E27FC236}">
                <a16:creationId xmlns:a16="http://schemas.microsoft.com/office/drawing/2014/main" id="{1D62021C-A154-E572-E4C7-1B735A4C71A5}"/>
              </a:ext>
            </a:extLst>
          </p:cNvPr>
          <p:cNvSpPr txBox="1"/>
          <p:nvPr/>
        </p:nvSpPr>
        <p:spPr>
          <a:xfrm>
            <a:off x="7047722" y="4893582"/>
            <a:ext cx="315374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Techniques are about to follow : )</a:t>
            </a:r>
            <a:endParaRPr kumimoji="0" lang="zh-CN" altLang="en-US"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endParaRPr>
          </a:p>
        </p:txBody>
      </p:sp>
      <p:pic>
        <p:nvPicPr>
          <p:cNvPr id="10" name="Picture 9">
            <a:extLst>
              <a:ext uri="{FF2B5EF4-FFF2-40B4-BE49-F238E27FC236}">
                <a16:creationId xmlns:a16="http://schemas.microsoft.com/office/drawing/2014/main" id="{720376A0-FC2A-E3B7-4962-BEF1CD0449B5}"/>
              </a:ext>
            </a:extLst>
          </p:cNvPr>
          <p:cNvPicPr>
            <a:picLocks noChangeAspect="1"/>
          </p:cNvPicPr>
          <p:nvPr/>
        </p:nvPicPr>
        <p:blipFill>
          <a:blip r:embed="rId2"/>
          <a:stretch>
            <a:fillRect/>
          </a:stretch>
        </p:blipFill>
        <p:spPr>
          <a:xfrm>
            <a:off x="7631949" y="3125847"/>
            <a:ext cx="1419235" cy="1514486"/>
          </a:xfrm>
          <a:prstGeom prst="rect">
            <a:avLst/>
          </a:prstGeom>
        </p:spPr>
      </p:pic>
    </p:spTree>
    <p:extLst>
      <p:ext uri="{BB962C8B-B14F-4D97-AF65-F5344CB8AC3E}">
        <p14:creationId xmlns:p14="http://schemas.microsoft.com/office/powerpoint/2010/main" val="800471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sp>
        <p:nvSpPr>
          <p:cNvPr id="15" name="Rectangle 14">
            <a:extLst>
              <a:ext uri="{FF2B5EF4-FFF2-40B4-BE49-F238E27FC236}">
                <a16:creationId xmlns:a16="http://schemas.microsoft.com/office/drawing/2014/main" id="{2C8DCBC9-E0DE-46B3-8FAE-C5C151378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65285"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2" name="文本框 1">
            <a:extLst>
              <a:ext uri="{FF2B5EF4-FFF2-40B4-BE49-F238E27FC236}">
                <a16:creationId xmlns:a16="http://schemas.microsoft.com/office/drawing/2014/main" id="{D9F226D9-AC0F-1C4B-9954-D8049480BC63}"/>
              </a:ext>
            </a:extLst>
          </p:cNvPr>
          <p:cNvSpPr txBox="1"/>
          <p:nvPr/>
        </p:nvSpPr>
        <p:spPr>
          <a:xfrm>
            <a:off x="492468" y="349985"/>
            <a:ext cx="7188491" cy="17441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en-US" altLang="zh-CN" sz="37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Why do coral reefs disappear? – coral bleaching</a:t>
            </a:r>
          </a:p>
        </p:txBody>
      </p:sp>
      <p:sp>
        <p:nvSpPr>
          <p:cNvPr id="4" name="文本框 3">
            <a:extLst>
              <a:ext uri="{FF2B5EF4-FFF2-40B4-BE49-F238E27FC236}">
                <a16:creationId xmlns:a16="http://schemas.microsoft.com/office/drawing/2014/main" id="{1B044D01-39A7-7445-BB55-CC053DE8E79D}"/>
              </a:ext>
            </a:extLst>
          </p:cNvPr>
          <p:cNvSpPr txBox="1"/>
          <p:nvPr/>
        </p:nvSpPr>
        <p:spPr>
          <a:xfrm>
            <a:off x="487985" y="2054736"/>
            <a:ext cx="7034349" cy="3648456"/>
          </a:xfrm>
          <a:prstGeom prst="rect">
            <a:avLst/>
          </a:prstGeom>
        </p:spPr>
        <p:txBody>
          <a:bodyPr vert="horz" lIns="91440" tIns="45720" rIns="91440" bIns="45720" rtlCol="0">
            <a:noAutofit/>
          </a:bodyPr>
          <a:lstStyle/>
          <a:p>
            <a:pPr marL="0" marR="0" lvl="0" indent="0" algn="l" defTabSz="914400" rtl="0" eaLnBrk="1" fontAlgn="base" latinLnBrk="0" hangingPunct="1">
              <a:lnSpc>
                <a:spcPct val="90000"/>
              </a:lnSpc>
              <a:spcBef>
                <a:spcPts val="0"/>
              </a:spcBef>
              <a:spcAft>
                <a:spcPts val="600"/>
              </a:spcAft>
              <a:buClr>
                <a:prstClr val="black">
                  <a:lumMod val="85000"/>
                  <a:lumOff val="15000"/>
                </a:prst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Before we can tell you about coral bleaching - we first need to tell you how a coral gets its color. </a:t>
            </a: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reefs get their colorful hues from algae called zooxanthellae. </a:t>
            </a: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coral polyps themselves are actually see-through!</a:t>
            </a:r>
          </a:p>
          <a:p>
            <a:pPr marL="0" marR="0" lvl="0" indent="0" algn="l" defTabSz="914400" rtl="0" eaLnBrk="1" fontAlgn="base" latinLnBrk="0" hangingPunct="1">
              <a:lnSpc>
                <a:spcPct val="90000"/>
              </a:lnSpc>
              <a:spcBef>
                <a:spcPts val="0"/>
              </a:spcBef>
              <a:spcAft>
                <a:spcPts val="600"/>
              </a:spcAft>
              <a:buClr>
                <a:prstClr val="black">
                  <a:lumMod val="85000"/>
                  <a:lumOff val="15000"/>
                </a:prstClr>
              </a:buClr>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914400" rtl="0" eaLnBrk="1" fontAlgn="base" latinLnBrk="0" hangingPunct="1">
              <a:lnSpc>
                <a:spcPct val="90000"/>
              </a:lnSpc>
              <a:spcBef>
                <a:spcPts val="0"/>
              </a:spcBef>
              <a:spcAft>
                <a:spcPts val="600"/>
              </a:spcAft>
              <a:buClr>
                <a:prstClr val="black">
                  <a:lumMod val="85000"/>
                  <a:lumOff val="15000"/>
                </a:prstClr>
              </a:buClr>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Polyps and zooxanthellae have a symbiotic relationship, </a:t>
            </a: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where coral polyps get their food from the algae in exchange for providing housing and protection to the algae. </a:t>
            </a:r>
            <a:r>
              <a:rPr kumimoji="0"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When coral get stressed out by things like pollution or high temperatures (often caused by climate change), the coral kick the zooxanthellae out. </a:t>
            </a: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No algae=no color=coral bleaching. But, it’s a self-defeating response. Corals need the algae for food and to remain healthy—if the coral bleaching goes on for too long, it can actually kill the coral colony.</a:t>
            </a:r>
          </a:p>
        </p:txBody>
      </p:sp>
      <p:pic>
        <p:nvPicPr>
          <p:cNvPr id="6" name="图片 5" descr="图片包含 动物, 棕色, 小, 食物&#10;&#10;描述已自动生成">
            <a:extLst>
              <a:ext uri="{FF2B5EF4-FFF2-40B4-BE49-F238E27FC236}">
                <a16:creationId xmlns:a16="http://schemas.microsoft.com/office/drawing/2014/main" id="{FEB2DFC6-C51C-8441-930B-1425B9E2F438}"/>
              </a:ext>
            </a:extLst>
          </p:cNvPr>
          <p:cNvPicPr>
            <a:picLocks noChangeAspect="1"/>
          </p:cNvPicPr>
          <p:nvPr/>
        </p:nvPicPr>
        <p:blipFill rotWithShape="1">
          <a:blip r:embed="rId2"/>
          <a:srcRect l="3063" r="7906" b="-3"/>
          <a:stretch/>
        </p:blipFill>
        <p:spPr>
          <a:xfrm>
            <a:off x="7903029" y="237745"/>
            <a:ext cx="4058758" cy="3191256"/>
          </a:xfrm>
          <a:prstGeom prst="rect">
            <a:avLst/>
          </a:prstGeom>
        </p:spPr>
      </p:pic>
      <p:pic>
        <p:nvPicPr>
          <p:cNvPr id="8" name="图片 7" descr="地上的珊瑚&#10;&#10;中度可信度描述已自动生成">
            <a:extLst>
              <a:ext uri="{FF2B5EF4-FFF2-40B4-BE49-F238E27FC236}">
                <a16:creationId xmlns:a16="http://schemas.microsoft.com/office/drawing/2014/main" id="{360550B9-1155-B84A-9AB4-3DC43A0C99A5}"/>
              </a:ext>
            </a:extLst>
          </p:cNvPr>
          <p:cNvPicPr>
            <a:picLocks noChangeAspect="1"/>
          </p:cNvPicPr>
          <p:nvPr/>
        </p:nvPicPr>
        <p:blipFill rotWithShape="1">
          <a:blip r:embed="rId3"/>
          <a:srcRect r="4293" b="-2"/>
          <a:stretch/>
        </p:blipFill>
        <p:spPr>
          <a:xfrm>
            <a:off x="7903029" y="3429002"/>
            <a:ext cx="4058758" cy="3191254"/>
          </a:xfrm>
          <a:prstGeom prst="rect">
            <a:avLst/>
          </a:prstGeom>
        </p:spPr>
      </p:pic>
      <p:sp>
        <p:nvSpPr>
          <p:cNvPr id="3" name="灯片编号占位符 2">
            <a:extLst>
              <a:ext uri="{FF2B5EF4-FFF2-40B4-BE49-F238E27FC236}">
                <a16:creationId xmlns:a16="http://schemas.microsoft.com/office/drawing/2014/main" id="{93588B83-DF2F-2441-A8D8-19627BEE7D9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752188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文本框 1">
            <a:extLst>
              <a:ext uri="{FF2B5EF4-FFF2-40B4-BE49-F238E27FC236}">
                <a16:creationId xmlns:a16="http://schemas.microsoft.com/office/drawing/2014/main" id="{708599CE-67FD-E145-AC9E-C0F94B41EEB6}"/>
              </a:ext>
            </a:extLst>
          </p:cNvPr>
          <p:cNvSpPr txBox="1"/>
          <p:nvPr/>
        </p:nvSpPr>
        <p:spPr>
          <a:xfrm>
            <a:off x="6506842" y="-103466"/>
            <a:ext cx="4602152" cy="17182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The Great Barrier Reef</a:t>
            </a:r>
          </a:p>
        </p:txBody>
      </p:sp>
      <p:sp>
        <p:nvSpPr>
          <p:cNvPr id="13" name="Rectangle 12">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pic>
        <p:nvPicPr>
          <p:cNvPr id="6" name="图片 5" descr="蓝色的海&#10;&#10;描述已自动生成">
            <a:extLst>
              <a:ext uri="{FF2B5EF4-FFF2-40B4-BE49-F238E27FC236}">
                <a16:creationId xmlns:a16="http://schemas.microsoft.com/office/drawing/2014/main" id="{11B144D4-96B6-E944-9D4D-44C89BFAD0EE}"/>
              </a:ext>
            </a:extLst>
          </p:cNvPr>
          <p:cNvPicPr>
            <a:picLocks noChangeAspect="1"/>
          </p:cNvPicPr>
          <p:nvPr/>
        </p:nvPicPr>
        <p:blipFill rotWithShape="1">
          <a:blip r:embed="rId2"/>
          <a:srcRect l="36869" r="13863" b="1"/>
          <a:stretch/>
        </p:blipFill>
        <p:spPr>
          <a:xfrm>
            <a:off x="394156" y="342646"/>
            <a:ext cx="5522976" cy="6053328"/>
          </a:xfrm>
          <a:prstGeom prst="rect">
            <a:avLst/>
          </a:prstGeom>
        </p:spPr>
      </p:pic>
      <p:sp>
        <p:nvSpPr>
          <p:cNvPr id="4" name="文本框 3">
            <a:extLst>
              <a:ext uri="{FF2B5EF4-FFF2-40B4-BE49-F238E27FC236}">
                <a16:creationId xmlns:a16="http://schemas.microsoft.com/office/drawing/2014/main" id="{C6AFD633-997E-0441-8E11-FDCE981CBE09}"/>
              </a:ext>
            </a:extLst>
          </p:cNvPr>
          <p:cNvSpPr txBox="1"/>
          <p:nvPr/>
        </p:nvSpPr>
        <p:spPr>
          <a:xfrm>
            <a:off x="6600600" y="1343808"/>
            <a:ext cx="5197244" cy="3596880"/>
          </a:xfrm>
          <a:prstGeom prst="rect">
            <a:avLst/>
          </a:prstGeom>
        </p:spPr>
        <p:txBody>
          <a:bodyPr vert="horz" lIns="91440" tIns="45720" rIns="91440" bIns="45720" rtlCol="0">
            <a:noAutofit/>
          </a:bodyPr>
          <a:lstStyle/>
          <a:p>
            <a:pPr marL="0" marR="0" lvl="0" indent="-182880" algn="l" defTabSz="914400" rtl="0" eaLnBrk="1" fontAlgn="base" latinLnBrk="0" hangingPunct="1">
              <a:lnSpc>
                <a:spcPct val="90000"/>
              </a:lnSpc>
              <a:spcBef>
                <a:spcPts val="0"/>
              </a:spcBef>
              <a:spcAft>
                <a:spcPts val="600"/>
              </a:spcAft>
              <a:buClr>
                <a:prstClr val="black">
                  <a:lumMod val="85000"/>
                  <a:lumOff val="15000"/>
                </a:prstClr>
              </a:buClr>
              <a:buSzTx/>
              <a:buFont typeface="Garamond" pitchFamily="18" charset="0"/>
              <a:buChar char="◦"/>
              <a:tabLst/>
              <a:defRPr/>
            </a:pP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mass coral bleaching in the Great Barrier Reef has been making headlines all over the world. According to </a:t>
            </a: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hlinkClick r:id="rId3">
                  <a:extLst>
                    <a:ext uri="{A12FA001-AC4F-418D-AE19-62706E023703}">
                      <ahyp:hlinkClr xmlns:ahyp="http://schemas.microsoft.com/office/drawing/2018/hyperlinkcolor" val="tx"/>
                    </a:ext>
                  </a:extLst>
                </a:hlinkClick>
              </a:rPr>
              <a:t>Scientific American</a:t>
            </a:r>
            <a:r>
              <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p>
          <a:p>
            <a:pPr marL="0" marR="0" lvl="0" indent="-182880" algn="l" defTabSz="914400" rtl="0" eaLnBrk="1" fontAlgn="base" latinLnBrk="0" hangingPunct="1">
              <a:lnSpc>
                <a:spcPct val="90000"/>
              </a:lnSpc>
              <a:spcBef>
                <a:spcPts val="0"/>
              </a:spcBef>
              <a:spcAft>
                <a:spcPts val="600"/>
              </a:spcAft>
              <a:buClr>
                <a:prstClr val="black">
                  <a:lumMod val="85000"/>
                  <a:lumOff val="15000"/>
                </a:prstClr>
              </a:buClr>
              <a:buSzTx/>
              <a:buFont typeface="Garamond" pitchFamily="18" charset="0"/>
              <a:buChar char="◦"/>
              <a:tabLst/>
              <a:defRPr/>
            </a:pPr>
            <a:r>
              <a:rPr kumimoji="0" lang="en-US" altLang="zh-CN" sz="2000" b="0" i="1"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During summer 2017, a large swath of Australia’s Great Barrier Reef—normally a riot of electric oranges, reds and other colors—turned ghostly pale. Unusually warm water temperatures, partly due to global warming, had caused the corals to expel from their tissues the symbiotic algae that provide them with food and give them their brilliant hues. It was the second mass-bleaching event to hit the reef in as many years. Together, the back-to-back events hit two-thirds of the reef.</a:t>
            </a:r>
            <a:endParaRPr kumimoji="0"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3D09C9F0-EE17-B243-A2FE-CAF7144C8EF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95454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1C976D-DDB0-EC46-AD24-BD60B21759B4}"/>
              </a:ext>
            </a:extLst>
          </p:cNvPr>
          <p:cNvSpPr txBox="1"/>
          <p:nvPr/>
        </p:nvSpPr>
        <p:spPr>
          <a:xfrm>
            <a:off x="845973" y="2722084"/>
            <a:ext cx="10841429"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So, what does the professor say about their disappearance?</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71C5B9DF-7597-4648-8DD8-783463706168}"/>
              </a:ext>
            </a:extLst>
          </p:cNvPr>
          <p:cNvSpPr txBox="1"/>
          <p:nvPr/>
        </p:nvSpPr>
        <p:spPr>
          <a:xfrm>
            <a:off x="4462272" y="3669792"/>
            <a:ext cx="221086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0:39 – 1:18</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A4315968-7A59-964B-8630-222AAE374C3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82988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254313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4</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8" name="TextBox 7">
            <a:extLst>
              <a:ext uri="{FF2B5EF4-FFF2-40B4-BE49-F238E27FC236}">
                <a16:creationId xmlns:a16="http://schemas.microsoft.com/office/drawing/2014/main" id="{86E4E79F-CDF7-EB23-6082-F53744D3F5F5}"/>
              </a:ext>
            </a:extLst>
          </p:cNvPr>
          <p:cNvSpPr txBox="1"/>
          <p:nvPr/>
        </p:nvSpPr>
        <p:spPr>
          <a:xfrm>
            <a:off x="2878344" y="105010"/>
            <a:ext cx="1851789" cy="1554272"/>
          </a:xfrm>
          <a:prstGeom prst="rect">
            <a:avLst/>
          </a:prstGeom>
          <a:noFill/>
        </p:spPr>
        <p:txBody>
          <a:bodyPr wrap="none" rtlCol="0">
            <a:spAutoFit/>
          </a:bodyPr>
          <a:lstStyle/>
          <a:p>
            <a:pPr>
              <a:spcAft>
                <a:spcPts val="600"/>
              </a:spcAft>
            </a:pPr>
            <a:r>
              <a:rPr lang="en-US" altLang="zh-CN" sz="2000" dirty="0">
                <a:solidFill>
                  <a:srgbClr val="FF0000"/>
                </a:solidFill>
              </a:rPr>
              <a:t>Very fast</a:t>
            </a:r>
          </a:p>
          <a:p>
            <a:pPr>
              <a:spcAft>
                <a:spcPts val="600"/>
              </a:spcAft>
            </a:pPr>
            <a:r>
              <a:rPr lang="en-US" altLang="zh-CN" sz="2000" dirty="0">
                <a:solidFill>
                  <a:srgbClr val="FF0000"/>
                </a:solidFill>
              </a:rPr>
              <a:t>Very Colloquial</a:t>
            </a:r>
          </a:p>
          <a:p>
            <a:pPr>
              <a:spcAft>
                <a:spcPts val="600"/>
              </a:spcAft>
            </a:pPr>
            <a:r>
              <a:rPr lang="en-US" altLang="zh-CN" sz="2000" dirty="0">
                <a:solidFill>
                  <a:srgbClr val="FF0000"/>
                </a:solidFill>
              </a:rPr>
              <a:t>Fragmented</a:t>
            </a:r>
          </a:p>
          <a:p>
            <a:pPr>
              <a:spcAft>
                <a:spcPts val="600"/>
              </a:spcAft>
            </a:pPr>
            <a:endParaRPr lang="zh-CN" altLang="en-US" sz="2000" dirty="0">
              <a:solidFill>
                <a:srgbClr val="FF0000"/>
              </a:solidFill>
            </a:endParaRPr>
          </a:p>
        </p:txBody>
      </p:sp>
      <p:sp>
        <p:nvSpPr>
          <p:cNvPr id="6" name="TextBox 5">
            <a:extLst>
              <a:ext uri="{FF2B5EF4-FFF2-40B4-BE49-F238E27FC236}">
                <a16:creationId xmlns:a16="http://schemas.microsoft.com/office/drawing/2014/main" id="{045DEED0-662C-173B-789A-55B1378E8D90}"/>
              </a:ext>
            </a:extLst>
          </p:cNvPr>
          <p:cNvSpPr txBox="1"/>
          <p:nvPr/>
        </p:nvSpPr>
        <p:spPr>
          <a:xfrm>
            <a:off x="4567219" y="327713"/>
            <a:ext cx="1425390" cy="646331"/>
          </a:xfrm>
          <a:prstGeom prst="rect">
            <a:avLst/>
          </a:prstGeom>
          <a:noFill/>
        </p:spPr>
        <p:txBody>
          <a:bodyPr wrap="none" rtlCol="0">
            <a:spAutoFit/>
          </a:bodyPr>
          <a:lstStyle/>
          <a:p>
            <a:r>
              <a:rPr lang="en-US" altLang="zh-CN" sz="3600" dirty="0">
                <a:solidFill>
                  <a:srgbClr val="00B0F0"/>
                </a:solidFill>
              </a:rPr>
              <a:t>Speed</a:t>
            </a:r>
            <a:endParaRPr lang="zh-CN" altLang="en-US" sz="3600" dirty="0">
              <a:solidFill>
                <a:srgbClr val="00B0F0"/>
              </a:solidFill>
            </a:endParaRPr>
          </a:p>
        </p:txBody>
      </p:sp>
    </p:spTree>
    <p:extLst>
      <p:ext uri="{BB962C8B-B14F-4D97-AF65-F5344CB8AC3E}">
        <p14:creationId xmlns:p14="http://schemas.microsoft.com/office/powerpoint/2010/main" val="3723452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F2F402-AFF8-5347-836E-7BC897912748}"/>
              </a:ext>
            </a:extLst>
          </p:cNvPr>
          <p:cNvSpPr txBox="1"/>
          <p:nvPr/>
        </p:nvSpPr>
        <p:spPr>
          <a:xfrm>
            <a:off x="591312" y="1228397"/>
            <a:ext cx="6614160" cy="440120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Now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we've talked in depth about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or whitening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which as you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recall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is a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symptom</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of, well that the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is suffering. As you know,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is very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sensitive</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to water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temperature</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Even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though one or two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degree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Celsius rise in sea surface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temperature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for a relatively short amount of time can cause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Recently, researchers have used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data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collected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by monitoring surface water temperatures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improve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ability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of a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One future possibility is that improved monitoring can help predict where and when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will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occur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which might potentially enable us to mitigate its effects.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3DB2945-4F4C-DA4E-B541-D60ED2F8D449}"/>
              </a:ext>
            </a:extLst>
          </p:cNvPr>
          <p:cNvSpPr txBox="1"/>
          <p:nvPr/>
        </p:nvSpPr>
        <p:spPr>
          <a:xfrm>
            <a:off x="7333008" y="1411277"/>
            <a:ext cx="4742688"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bleaching is a phenomenon that the coral is suffering and is caused by change of water temperature.</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first way to prevent coral bleaching is to monitor surface water temperature; there is also a future possibility to predict the locations and time of coral bleaching.</a:t>
            </a:r>
          </a:p>
        </p:txBody>
      </p:sp>
      <p:sp>
        <p:nvSpPr>
          <p:cNvPr id="2" name="灯片编号占位符 1">
            <a:extLst>
              <a:ext uri="{FF2B5EF4-FFF2-40B4-BE49-F238E27FC236}">
                <a16:creationId xmlns:a16="http://schemas.microsoft.com/office/drawing/2014/main" id="{A01ACF46-AC31-DD4A-A743-8477D6FC009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212294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F2F402-AFF8-5347-836E-7BC897912748}"/>
              </a:ext>
            </a:extLst>
          </p:cNvPr>
          <p:cNvSpPr txBox="1"/>
          <p:nvPr/>
        </p:nvSpPr>
        <p:spPr>
          <a:xfrm>
            <a:off x="1389888" y="1863727"/>
            <a:ext cx="9079992" cy="34778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we've talked in depth about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or whitening, which as you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recall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is a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symptom</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of, well that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is suffering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As you know,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is very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sensitive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water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temperature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Even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though one or two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degree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Celsius rise in sea surface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temperature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for a relatively short amount of time can cause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Recently, researchers have used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data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collected by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monitoring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surface water temperatures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improve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ability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of a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One future possibility is that improved monitoring can help predict where and 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will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occur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which might potentially enable us to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mitigate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its effects. </a:t>
            </a:r>
            <a:endParaRPr kumimoji="0" lang="zh-CN" altLang="zh-CN" sz="2000" b="0" i="0" u="none" strike="noStrike" kern="100" cap="none" spc="0" normalizeH="0" baseline="0" noProof="0" dirty="0">
              <a:ln>
                <a:noFill/>
              </a:ln>
              <a:solidFill>
                <a:prstClr val="black"/>
              </a:solidFill>
              <a:effectLst/>
              <a:highlight>
                <a:srgbClr val="C0C0C0"/>
              </a:highligh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highlight>
                <a:srgbClr val="C0C0C0"/>
              </a:highligh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C8823170-7040-6848-A0B0-48C5D6EE29D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86661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099A1F-A47A-784F-8587-B9F75B2ECB83}"/>
              </a:ext>
            </a:extLst>
          </p:cNvPr>
          <p:cNvSpPr txBox="1"/>
          <p:nvPr/>
        </p:nvSpPr>
        <p:spPr>
          <a:xfrm>
            <a:off x="453841" y="430733"/>
            <a:ext cx="1157020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Coral Transplantation</a:t>
            </a:r>
            <a:endParaRPr kumimoji="1" lang="zh-CN" altLang="en-US"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79E5275B-06ED-BC42-B7FC-80D672D79F48}"/>
              </a:ext>
            </a:extLst>
          </p:cNvPr>
          <p:cNvSpPr txBox="1"/>
          <p:nvPr/>
        </p:nvSpPr>
        <p:spPr>
          <a:xfrm>
            <a:off x="4552592" y="425010"/>
            <a:ext cx="2263761"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1:18 – 2:29</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42CC5871-2CFB-0245-84F7-439D6676DF5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文本框 3">
            <a:extLst>
              <a:ext uri="{FF2B5EF4-FFF2-40B4-BE49-F238E27FC236}">
                <a16:creationId xmlns:a16="http://schemas.microsoft.com/office/drawing/2014/main" id="{CDFAEBE0-13FF-D3E3-A425-FB8BE163698A}"/>
              </a:ext>
            </a:extLst>
          </p:cNvPr>
          <p:cNvSpPr txBox="1"/>
          <p:nvPr/>
        </p:nvSpPr>
        <p:spPr>
          <a:xfrm>
            <a:off x="609600" y="2234172"/>
            <a:ext cx="607570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the advantage of coral transplantation?</a:t>
            </a:r>
          </a:p>
        </p:txBody>
      </p:sp>
      <p:sp>
        <p:nvSpPr>
          <p:cNvPr id="7" name="文本框 1">
            <a:extLst>
              <a:ext uri="{FF2B5EF4-FFF2-40B4-BE49-F238E27FC236}">
                <a16:creationId xmlns:a16="http://schemas.microsoft.com/office/drawing/2014/main" id="{A32C7052-0717-6B69-BBBC-851DC0C9F177}"/>
              </a:ext>
            </a:extLst>
          </p:cNvPr>
          <p:cNvSpPr txBox="1"/>
          <p:nvPr/>
        </p:nvSpPr>
        <p:spPr>
          <a:xfrm>
            <a:off x="609600" y="2997392"/>
            <a:ext cx="434766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are the two disadvantages?</a:t>
            </a:r>
          </a:p>
        </p:txBody>
      </p:sp>
      <p:sp>
        <p:nvSpPr>
          <p:cNvPr id="8" name="文本框 3">
            <a:extLst>
              <a:ext uri="{FF2B5EF4-FFF2-40B4-BE49-F238E27FC236}">
                <a16:creationId xmlns:a16="http://schemas.microsoft.com/office/drawing/2014/main" id="{020FE11E-E8B5-2C8E-EA71-77F5F0DF83C7}"/>
              </a:ext>
            </a:extLst>
          </p:cNvPr>
          <p:cNvSpPr txBox="1"/>
          <p:nvPr/>
        </p:nvSpPr>
        <p:spPr>
          <a:xfrm>
            <a:off x="609600" y="1470952"/>
            <a:ext cx="38411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coral transplantation?</a:t>
            </a:r>
          </a:p>
        </p:txBody>
      </p:sp>
      <p:sp>
        <p:nvSpPr>
          <p:cNvPr id="9" name="文本框 1">
            <a:extLst>
              <a:ext uri="{FF2B5EF4-FFF2-40B4-BE49-F238E27FC236}">
                <a16:creationId xmlns:a16="http://schemas.microsoft.com/office/drawing/2014/main" id="{A68D62DA-BA3D-6591-C9DC-9EC43A219884}"/>
              </a:ext>
            </a:extLst>
          </p:cNvPr>
          <p:cNvSpPr txBox="1"/>
          <p:nvPr/>
        </p:nvSpPr>
        <p:spPr>
          <a:xfrm>
            <a:off x="609599" y="3852946"/>
            <a:ext cx="414248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the professor’s attitude?</a:t>
            </a:r>
          </a:p>
        </p:txBody>
      </p:sp>
    </p:spTree>
    <p:extLst>
      <p:ext uri="{BB962C8B-B14F-4D97-AF65-F5344CB8AC3E}">
        <p14:creationId xmlns:p14="http://schemas.microsoft.com/office/powerpoint/2010/main" val="2226914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099A1F-A47A-784F-8587-B9F75B2ECB83}"/>
              </a:ext>
            </a:extLst>
          </p:cNvPr>
          <p:cNvSpPr txBox="1"/>
          <p:nvPr/>
        </p:nvSpPr>
        <p:spPr>
          <a:xfrm>
            <a:off x="453841" y="430733"/>
            <a:ext cx="1157020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Coral Transplantation</a:t>
            </a:r>
            <a:endParaRPr kumimoji="1" lang="zh-CN" altLang="en-US"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79E5275B-06ED-BC42-B7FC-80D672D79F48}"/>
              </a:ext>
            </a:extLst>
          </p:cNvPr>
          <p:cNvSpPr txBox="1"/>
          <p:nvPr/>
        </p:nvSpPr>
        <p:spPr>
          <a:xfrm>
            <a:off x="4552592" y="425010"/>
            <a:ext cx="2263761"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1:18 – 2:29</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42CC5871-2CFB-0245-84F7-439D6676DF5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文本框 3">
            <a:extLst>
              <a:ext uri="{FF2B5EF4-FFF2-40B4-BE49-F238E27FC236}">
                <a16:creationId xmlns:a16="http://schemas.microsoft.com/office/drawing/2014/main" id="{CDFAEBE0-13FF-D3E3-A425-FB8BE163698A}"/>
              </a:ext>
            </a:extLst>
          </p:cNvPr>
          <p:cNvSpPr txBox="1"/>
          <p:nvPr/>
        </p:nvSpPr>
        <p:spPr>
          <a:xfrm>
            <a:off x="609600" y="2234172"/>
            <a:ext cx="607570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the advantage of coral transplantation?</a:t>
            </a:r>
          </a:p>
        </p:txBody>
      </p:sp>
      <p:sp>
        <p:nvSpPr>
          <p:cNvPr id="7" name="文本框 1">
            <a:extLst>
              <a:ext uri="{FF2B5EF4-FFF2-40B4-BE49-F238E27FC236}">
                <a16:creationId xmlns:a16="http://schemas.microsoft.com/office/drawing/2014/main" id="{A32C7052-0717-6B69-BBBC-851DC0C9F177}"/>
              </a:ext>
            </a:extLst>
          </p:cNvPr>
          <p:cNvSpPr txBox="1"/>
          <p:nvPr/>
        </p:nvSpPr>
        <p:spPr>
          <a:xfrm>
            <a:off x="609600" y="2997392"/>
            <a:ext cx="434766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are the two disadvantages?</a:t>
            </a:r>
          </a:p>
        </p:txBody>
      </p:sp>
      <p:sp>
        <p:nvSpPr>
          <p:cNvPr id="8" name="文本框 3">
            <a:extLst>
              <a:ext uri="{FF2B5EF4-FFF2-40B4-BE49-F238E27FC236}">
                <a16:creationId xmlns:a16="http://schemas.microsoft.com/office/drawing/2014/main" id="{020FE11E-E8B5-2C8E-EA71-77F5F0DF83C7}"/>
              </a:ext>
            </a:extLst>
          </p:cNvPr>
          <p:cNvSpPr txBox="1"/>
          <p:nvPr/>
        </p:nvSpPr>
        <p:spPr>
          <a:xfrm>
            <a:off x="609600" y="1470952"/>
            <a:ext cx="384111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coral transplantation?</a:t>
            </a:r>
          </a:p>
        </p:txBody>
      </p:sp>
      <p:sp>
        <p:nvSpPr>
          <p:cNvPr id="9" name="文本框 1">
            <a:extLst>
              <a:ext uri="{FF2B5EF4-FFF2-40B4-BE49-F238E27FC236}">
                <a16:creationId xmlns:a16="http://schemas.microsoft.com/office/drawing/2014/main" id="{A68D62DA-BA3D-6591-C9DC-9EC43A219884}"/>
              </a:ext>
            </a:extLst>
          </p:cNvPr>
          <p:cNvSpPr txBox="1"/>
          <p:nvPr/>
        </p:nvSpPr>
        <p:spPr>
          <a:xfrm>
            <a:off x="609599" y="3852946"/>
            <a:ext cx="414248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What is the professor’s attitude?</a:t>
            </a:r>
          </a:p>
        </p:txBody>
      </p:sp>
      <p:sp>
        <p:nvSpPr>
          <p:cNvPr id="10" name="文本框 9">
            <a:extLst>
              <a:ext uri="{FF2B5EF4-FFF2-40B4-BE49-F238E27FC236}">
                <a16:creationId xmlns:a16="http://schemas.microsoft.com/office/drawing/2014/main" id="{83A3106B-7A4A-A347-9E6F-42A7269A341E}"/>
              </a:ext>
            </a:extLst>
          </p:cNvPr>
          <p:cNvSpPr txBox="1"/>
          <p:nvPr/>
        </p:nvSpPr>
        <p:spPr>
          <a:xfrm>
            <a:off x="4647627" y="1372895"/>
            <a:ext cx="754437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Coral transplantation is</a:t>
            </a:r>
            <a:r>
              <a:rPr kumimoji="0" lang="en-US" altLang="zh-CN" sz="18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way to help coral recover by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moving young </a:t>
            </a:r>
            <a:r>
              <a:rPr kumimoji="0" lang="en-US" altLang="zh-CN" sz="18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18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 healthy </a:t>
            </a:r>
            <a:r>
              <a:rPr kumimoji="0" lang="en-US" altLang="zh-CN" sz="18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18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onto a degraded </a:t>
            </a:r>
            <a:r>
              <a:rPr kumimoji="0" lang="en-US" altLang="zh-CN" sz="18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endParaRPr kumimoji="1"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11" name="文本框 10">
            <a:extLst>
              <a:ext uri="{FF2B5EF4-FFF2-40B4-BE49-F238E27FC236}">
                <a16:creationId xmlns:a16="http://schemas.microsoft.com/office/drawing/2014/main" id="{E7C4B7BD-6DF1-3543-9F6C-2E23F92FCAA8}"/>
              </a:ext>
            </a:extLst>
          </p:cNvPr>
          <p:cNvSpPr txBox="1"/>
          <p:nvPr/>
        </p:nvSpPr>
        <p:spPr>
          <a:xfrm>
            <a:off x="6575574" y="2111061"/>
            <a:ext cx="5246949"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We don’t need to rely on the existing coral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reestablish.</a:t>
            </a:r>
          </a:p>
        </p:txBody>
      </p:sp>
      <p:sp>
        <p:nvSpPr>
          <p:cNvPr id="12" name="文本框 11">
            <a:extLst>
              <a:ext uri="{FF2B5EF4-FFF2-40B4-BE49-F238E27FC236}">
                <a16:creationId xmlns:a16="http://schemas.microsoft.com/office/drawing/2014/main" id="{6253FD06-8A84-BE4F-AD29-C6CC9F91BFEE}"/>
              </a:ext>
            </a:extLst>
          </p:cNvPr>
          <p:cNvSpPr txBox="1"/>
          <p:nvPr/>
        </p:nvSpPr>
        <p:spPr>
          <a:xfrm>
            <a:off x="4905449" y="2880503"/>
            <a:ext cx="702747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first one is that this method cost a lot of money, the second one is that this method couldn’t solve the essential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problem of coral bleaching.</a:t>
            </a:r>
            <a:endParaRPr kumimoji="1"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13" name="文本框 12">
            <a:extLst>
              <a:ext uri="{FF2B5EF4-FFF2-40B4-BE49-F238E27FC236}">
                <a16:creationId xmlns:a16="http://schemas.microsoft.com/office/drawing/2014/main" id="{B9CBF9F7-AABE-AE44-9463-6EDD410D6510}"/>
              </a:ext>
            </a:extLst>
          </p:cNvPr>
          <p:cNvSpPr txBox="1"/>
          <p:nvPr/>
        </p:nvSpPr>
        <p:spPr>
          <a:xfrm>
            <a:off x="4804934" y="3945948"/>
            <a:ext cx="52036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professor doesn’t agree with this opinion.</a:t>
            </a:r>
            <a:endParaRPr kumimoji="1"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087386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5884EA-1D17-BC41-B340-8C491C7E5DDD}"/>
              </a:ext>
            </a:extLst>
          </p:cNvPr>
          <p:cNvSpPr txBox="1"/>
          <p:nvPr/>
        </p:nvSpPr>
        <p:spPr>
          <a:xfrm>
            <a:off x="365760" y="393526"/>
            <a:ext cx="7449312" cy="6247864"/>
          </a:xfrm>
          <a:prstGeom prst="rect">
            <a:avLst/>
          </a:prstGeom>
          <a:noFill/>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And there's another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technique</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that's been experimented with to try to help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reefs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It's called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transplantation. This involves moving young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from a healthy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onto a degraded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you know, in an attempt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to regenerate the degraded reef by encouraging young healthy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to take 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There has been some success with this,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but it’s still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somewhat controversial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Some scientists support it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because, well for one thing, it means you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don't have to rely on the existing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to reestablish itself because it might not be able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But in my opinion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transplanting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should only be used as, well, as a last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resort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 mean, this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method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is not only costly but it's...</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well,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even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if it's successful</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it still fails to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address</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the</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ongoing</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problem,</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root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causes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degradation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which really is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paramount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devising an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effective solution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So I don't really take comfort in the successes they have had with transplantation.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Perhaps some more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constructive</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use of our time could be spent at researching corals that do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survive</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like in areas known as refugia.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A496CD8F-AAA1-4640-B199-DBEF77A4309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文本框 4">
            <a:extLst>
              <a:ext uri="{FF2B5EF4-FFF2-40B4-BE49-F238E27FC236}">
                <a16:creationId xmlns:a16="http://schemas.microsoft.com/office/drawing/2014/main" id="{BAADF061-820F-34F3-656D-4907F9C9BC56}"/>
              </a:ext>
            </a:extLst>
          </p:cNvPr>
          <p:cNvSpPr txBox="1"/>
          <p:nvPr/>
        </p:nvSpPr>
        <p:spPr>
          <a:xfrm>
            <a:off x="7924800" y="712872"/>
            <a:ext cx="3901440" cy="48474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19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19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Another way is coral transplantation, and it means that we need to transplant the healthy corals to a poor condition to help regenerate the degraded corals. Some scientists support it since we don’t have to rely on the existing corals, but the professor holds the opposite opinion. She thinks that it’s costly and doesn’t solve the core problem. Moreover, she points out that we should focus on researching the survival corals in refugia.</a:t>
            </a:r>
            <a:endParaRPr kumimoji="1" lang="zh-CN" altLang="en-US" sz="19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610621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5884EA-1D17-BC41-B340-8C491C7E5DDD}"/>
              </a:ext>
            </a:extLst>
          </p:cNvPr>
          <p:cNvSpPr txBox="1"/>
          <p:nvPr/>
        </p:nvSpPr>
        <p:spPr>
          <a:xfrm>
            <a:off x="795528" y="641904"/>
            <a:ext cx="10405872" cy="5940088"/>
          </a:xfrm>
          <a:prstGeom prst="rect">
            <a:avLst/>
          </a:prstGeom>
          <a:noFill/>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there's another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technique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that's been experimented with to try to help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called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transplantation. This involves moving young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onto a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degraded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you know, in an attempt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regenerate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degraded reef by encouraging young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take 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There has been some success with this, but it’s still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somewhat controversial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Some scientists support it because, well for one thing,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it means you don't have to rely on the existing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reestablish</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itself because it might not be able to</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But in my opinion, transplanting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should only be used as, well, as a last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resort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 mean, this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method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is not only costly but it's...well,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even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if it's successful,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it still fails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address</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the</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ongoing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problem, the</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root</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causes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degradation</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which really is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paramount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devising an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effective solution</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 don't really take comfort in the successes they have had with transplantation.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Perhaps some more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constructive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use of our time could be spent at researching corals that do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survive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like in areas known as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refugia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srgbClr val="FF0000"/>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4429366-29E5-1048-B1BD-241D5CA10AC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EB7C13A3-FDAC-AC48-6845-F0825F6BB77E}"/>
              </a:ext>
            </a:extLst>
          </p:cNvPr>
          <p:cNvSpPr/>
          <p:nvPr/>
        </p:nvSpPr>
        <p:spPr>
          <a:xfrm>
            <a:off x="795528" y="3688701"/>
            <a:ext cx="10405873" cy="10574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16</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47482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7C13A3-FDAC-AC48-6845-F0825F6BB77E}"/>
              </a:ext>
            </a:extLst>
          </p:cNvPr>
          <p:cNvSpPr/>
          <p:nvPr/>
        </p:nvSpPr>
        <p:spPr>
          <a:xfrm>
            <a:off x="795528" y="3688701"/>
            <a:ext cx="10405873" cy="10574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0F5884EA-1D17-BC41-B340-8C491C7E5DDD}"/>
              </a:ext>
            </a:extLst>
          </p:cNvPr>
          <p:cNvSpPr txBox="1"/>
          <p:nvPr/>
        </p:nvSpPr>
        <p:spPr>
          <a:xfrm>
            <a:off x="795528" y="641904"/>
            <a:ext cx="10405872" cy="5940088"/>
          </a:xfrm>
          <a:prstGeom prst="rect">
            <a:avLst/>
          </a:prstGeom>
          <a:noFill/>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there's another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technique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that's been experimented with to try to help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called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transplantation. This involves moving young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onto a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degraded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you know, in an attempt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regenerate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degraded reef by encouraging young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take 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There has been some success with this, but it’s still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somewhat controversial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Some scientists support it because, well for one thing,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it means you don't have to rely on the existing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reestablish</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itself because it might not be able to</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But in my opinion, transplanting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should only be used as, well, as a last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resort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 mean, this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method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is not only costly but it's...well,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even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if it's successful,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it still fails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address</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the</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ongoing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problem, the</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root</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causes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degradation</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which really is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paramount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devising an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effective solution</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 don't really take comfort in the successes they have had with transplantation.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Perhaps some more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constructive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use of our time could be spent at researching corals that do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survive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like in areas known as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refugia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srgbClr val="FF0000"/>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4429366-29E5-1048-B1BD-241D5CA10AC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238012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7C13A3-FDAC-AC48-6845-F0825F6BB77E}"/>
              </a:ext>
            </a:extLst>
          </p:cNvPr>
          <p:cNvSpPr/>
          <p:nvPr/>
        </p:nvSpPr>
        <p:spPr>
          <a:xfrm>
            <a:off x="795528" y="3688701"/>
            <a:ext cx="10405873" cy="10574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0F5884EA-1D17-BC41-B340-8C491C7E5DDD}"/>
              </a:ext>
            </a:extLst>
          </p:cNvPr>
          <p:cNvSpPr txBox="1"/>
          <p:nvPr/>
        </p:nvSpPr>
        <p:spPr>
          <a:xfrm>
            <a:off x="795528" y="641904"/>
            <a:ext cx="10405872" cy="5940088"/>
          </a:xfrm>
          <a:prstGeom prst="rect">
            <a:avLst/>
          </a:prstGeom>
          <a:noFill/>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there's another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technique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that's been experimented with to try to help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recover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from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called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transplantation. This involves moving young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from a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onto a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degraded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you know, in an attempt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regenerate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 degraded reef by encouraging young healthy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take over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There has been some success with this, but it’s still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somewhat controversial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Some scientists support it because, well for one thing,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it means you don't have to rely on the existing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reestablish</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itself because it might not be able to</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But in my opinion, transplanting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should only be used as, well, as a last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resort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I mean, this way is not only expensive, but also couldn’t be able to solve the essential problem, and is important for us to devise an effective solution.</a:t>
            </a: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 don't really take comfort in the successes they have had with transplantation.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Perhaps some more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constructive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use of our time could be spent at researching corals that do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survive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like in areas known as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refugia</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srgbClr val="FF0000"/>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74429366-29E5-1048-B1BD-241D5CA10AC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118897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6F2E08-115B-9E47-8323-E2DCDC7F32CB}"/>
              </a:ext>
            </a:extLst>
          </p:cNvPr>
          <p:cNvSpPr txBox="1"/>
          <p:nvPr/>
        </p:nvSpPr>
        <p:spPr>
          <a:xfrm>
            <a:off x="487680" y="262982"/>
            <a:ext cx="10580140"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The advantages and disadvantage of Coral Transplantation</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4" name="文本框 3">
            <a:extLst>
              <a:ext uri="{FF2B5EF4-FFF2-40B4-BE49-F238E27FC236}">
                <a16:creationId xmlns:a16="http://schemas.microsoft.com/office/drawing/2014/main" id="{6FBD0029-97B9-6A42-B871-015CACF13A53}"/>
              </a:ext>
            </a:extLst>
          </p:cNvPr>
          <p:cNvSpPr txBox="1"/>
          <p:nvPr/>
        </p:nvSpPr>
        <p:spPr>
          <a:xfrm>
            <a:off x="694944" y="1499616"/>
            <a:ext cx="179568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Advantages:</a:t>
            </a:r>
            <a:endParaRPr kumimoji="1" lang="zh-CN" altLang="en-US"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6" name="文本框 5">
            <a:extLst>
              <a:ext uri="{FF2B5EF4-FFF2-40B4-BE49-F238E27FC236}">
                <a16:creationId xmlns:a16="http://schemas.microsoft.com/office/drawing/2014/main" id="{60303CB7-F26A-984E-8599-B1F161837318}"/>
              </a:ext>
            </a:extLst>
          </p:cNvPr>
          <p:cNvSpPr txBox="1"/>
          <p:nvPr/>
        </p:nvSpPr>
        <p:spPr>
          <a:xfrm>
            <a:off x="694944" y="2076808"/>
            <a:ext cx="3772186" cy="707886"/>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itchFamily="2" charset="2"/>
              <a:buChar char="u"/>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Beneficial for local tourism</a:t>
            </a:r>
          </a:p>
          <a:p>
            <a:pPr marL="342900" marR="0" lvl="0" indent="-342900" algn="l" defTabSz="457200" rtl="0" eaLnBrk="1" fontAlgn="auto" latinLnBrk="0" hangingPunct="1">
              <a:lnSpc>
                <a:spcPct val="100000"/>
              </a:lnSpc>
              <a:spcBef>
                <a:spcPts val="0"/>
              </a:spcBef>
              <a:spcAft>
                <a:spcPts val="0"/>
              </a:spcAft>
              <a:buClrTx/>
              <a:buSzTx/>
              <a:buFont typeface="Wingdings" pitchFamily="2" charset="2"/>
              <a:buChar char="u"/>
              <a:tabLst/>
              <a:defRPr/>
            </a:pP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pic>
        <p:nvPicPr>
          <p:cNvPr id="8" name="图片 7" descr="文本, 信件&#10;&#10;描述已自动生成">
            <a:extLst>
              <a:ext uri="{FF2B5EF4-FFF2-40B4-BE49-F238E27FC236}">
                <a16:creationId xmlns:a16="http://schemas.microsoft.com/office/drawing/2014/main" id="{311FA6BE-0F53-3845-A58E-737A10473B7E}"/>
              </a:ext>
            </a:extLst>
          </p:cNvPr>
          <p:cNvPicPr>
            <a:picLocks noChangeAspect="1"/>
          </p:cNvPicPr>
          <p:nvPr/>
        </p:nvPicPr>
        <p:blipFill>
          <a:blip r:embed="rId2"/>
          <a:stretch>
            <a:fillRect/>
          </a:stretch>
        </p:blipFill>
        <p:spPr>
          <a:xfrm>
            <a:off x="694944" y="847757"/>
            <a:ext cx="10580140" cy="5713248"/>
          </a:xfrm>
          <a:prstGeom prst="rect">
            <a:avLst/>
          </a:prstGeom>
        </p:spPr>
      </p:pic>
      <p:sp>
        <p:nvSpPr>
          <p:cNvPr id="2" name="灯片编号占位符 1">
            <a:extLst>
              <a:ext uri="{FF2B5EF4-FFF2-40B4-BE49-F238E27FC236}">
                <a16:creationId xmlns:a16="http://schemas.microsoft.com/office/drawing/2014/main" id="{1FAFEE5D-B42E-CC47-B87C-83985C6945D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807616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191657-C280-2647-BA68-A7473035AC69}"/>
              </a:ext>
            </a:extLst>
          </p:cNvPr>
          <p:cNvSpPr txBox="1"/>
          <p:nvPr/>
        </p:nvSpPr>
        <p:spPr>
          <a:xfrm>
            <a:off x="4303776" y="2487168"/>
            <a:ext cx="3111749"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What is refugia?</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6001A2C6-A16A-FF4D-81AD-11ECEDB8716B}"/>
              </a:ext>
            </a:extLst>
          </p:cNvPr>
          <p:cNvSpPr txBox="1"/>
          <p:nvPr/>
        </p:nvSpPr>
        <p:spPr>
          <a:xfrm>
            <a:off x="4754219" y="3340608"/>
            <a:ext cx="221086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2:29 – 3:20</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C1441258-77AA-454D-8B77-A49F5D9A77C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75448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503612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endParaRPr lang="en-US" altLang="zh-CN" dirty="0">
              <a:solidFill>
                <a:prstClr val="black"/>
              </a:solidFill>
              <a:latin typeface="等线" panose="02010600030101010101" pitchFamily="2" charset="-122"/>
              <a:ea typeface="等线" panose="02010600030101010101" pitchFamily="2" charset="-122"/>
            </a:endParaRPr>
          </a:p>
          <a:p>
            <a:pPr>
              <a:lnSpc>
                <a:spcPct val="150000"/>
              </a:lnSpc>
            </a:pP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r>
              <a:rPr lang="en-US" altLang="zh-CN" b="0" i="0" dirty="0">
                <a:solidFill>
                  <a:srgbClr val="333333"/>
                </a:solidFill>
                <a:effectLst/>
              </a:rPr>
              <a:t>But the alligators would escape and find their way into the New York sewer system where they started reproducing, grew to huge sizes, and now strike fear into sewer workers.</a:t>
            </a:r>
            <a:endParaRPr kumimoji="1" lang="en-US" altLang="zh-CN" dirty="0">
              <a:cs typeface="Calibri" panose="020F0502020204030204" pitchFamily="34" charset="0"/>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5</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6" name="Title 1">
            <a:extLst>
              <a:ext uri="{FF2B5EF4-FFF2-40B4-BE49-F238E27FC236}">
                <a16:creationId xmlns:a16="http://schemas.microsoft.com/office/drawing/2014/main" id="{20F297D7-8A17-FFE3-FC13-58183851791B}"/>
              </a:ext>
            </a:extLst>
          </p:cNvPr>
          <p:cNvSpPr txBox="1">
            <a:spLocks/>
          </p:cNvSpPr>
          <p:nvPr/>
        </p:nvSpPr>
        <p:spPr>
          <a:xfrm>
            <a:off x="722811" y="2712720"/>
            <a:ext cx="9144000" cy="12449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u="sng" dirty="0">
                <a:solidFill>
                  <a:schemeClr val="accent5">
                    <a:lumMod val="75000"/>
                  </a:schemeClr>
                </a:solidFill>
                <a:latin typeface="Agency FB" panose="020B0503020202020204" pitchFamily="34" charset="0"/>
              </a:rPr>
              <a:t>Lecture</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8" name="TextBox 7">
            <a:extLst>
              <a:ext uri="{FF2B5EF4-FFF2-40B4-BE49-F238E27FC236}">
                <a16:creationId xmlns:a16="http://schemas.microsoft.com/office/drawing/2014/main" id="{86E4E79F-CDF7-EB23-6082-F53744D3F5F5}"/>
              </a:ext>
            </a:extLst>
          </p:cNvPr>
          <p:cNvSpPr txBox="1"/>
          <p:nvPr/>
        </p:nvSpPr>
        <p:spPr>
          <a:xfrm>
            <a:off x="2878344" y="105010"/>
            <a:ext cx="1851789" cy="1554272"/>
          </a:xfrm>
          <a:prstGeom prst="rect">
            <a:avLst/>
          </a:prstGeom>
          <a:noFill/>
        </p:spPr>
        <p:txBody>
          <a:bodyPr wrap="none" rtlCol="0">
            <a:spAutoFit/>
          </a:bodyPr>
          <a:lstStyle/>
          <a:p>
            <a:pPr>
              <a:spcAft>
                <a:spcPts val="600"/>
              </a:spcAft>
            </a:pPr>
            <a:r>
              <a:rPr lang="en-US" altLang="zh-CN" sz="2000" dirty="0">
                <a:solidFill>
                  <a:srgbClr val="FF0000"/>
                </a:solidFill>
              </a:rPr>
              <a:t>Very fast</a:t>
            </a:r>
          </a:p>
          <a:p>
            <a:pPr>
              <a:spcAft>
                <a:spcPts val="600"/>
              </a:spcAft>
            </a:pPr>
            <a:r>
              <a:rPr lang="en-US" altLang="zh-CN" sz="2000" dirty="0">
                <a:solidFill>
                  <a:srgbClr val="FF0000"/>
                </a:solidFill>
              </a:rPr>
              <a:t>Very Colloquial</a:t>
            </a:r>
          </a:p>
          <a:p>
            <a:pPr>
              <a:spcAft>
                <a:spcPts val="600"/>
              </a:spcAft>
            </a:pPr>
            <a:r>
              <a:rPr lang="en-US" altLang="zh-CN" sz="2000" dirty="0">
                <a:solidFill>
                  <a:srgbClr val="FF0000"/>
                </a:solidFill>
              </a:rPr>
              <a:t>Fragmented</a:t>
            </a:r>
          </a:p>
          <a:p>
            <a:pPr>
              <a:spcAft>
                <a:spcPts val="600"/>
              </a:spcAft>
            </a:pPr>
            <a:endParaRPr lang="zh-CN" altLang="en-US" sz="2000" dirty="0">
              <a:solidFill>
                <a:srgbClr val="FF0000"/>
              </a:solidFill>
            </a:endParaRPr>
          </a:p>
        </p:txBody>
      </p:sp>
      <p:sp>
        <p:nvSpPr>
          <p:cNvPr id="19" name="TextBox 18">
            <a:extLst>
              <a:ext uri="{FF2B5EF4-FFF2-40B4-BE49-F238E27FC236}">
                <a16:creationId xmlns:a16="http://schemas.microsoft.com/office/drawing/2014/main" id="{97DC44B9-40A1-41D6-F34D-4409D2B4F03D}"/>
              </a:ext>
            </a:extLst>
          </p:cNvPr>
          <p:cNvSpPr txBox="1"/>
          <p:nvPr/>
        </p:nvSpPr>
        <p:spPr>
          <a:xfrm>
            <a:off x="4567219" y="327713"/>
            <a:ext cx="1425390" cy="646331"/>
          </a:xfrm>
          <a:prstGeom prst="rect">
            <a:avLst/>
          </a:prstGeom>
          <a:noFill/>
        </p:spPr>
        <p:txBody>
          <a:bodyPr wrap="none" rtlCol="0">
            <a:spAutoFit/>
          </a:bodyPr>
          <a:lstStyle/>
          <a:p>
            <a:r>
              <a:rPr lang="en-US" altLang="zh-CN" sz="3600" dirty="0">
                <a:solidFill>
                  <a:srgbClr val="00B0F0"/>
                </a:solidFill>
              </a:rPr>
              <a:t>Speed</a:t>
            </a:r>
            <a:endParaRPr lang="zh-CN" altLang="en-US" sz="3600" dirty="0">
              <a:solidFill>
                <a:srgbClr val="00B0F0"/>
              </a:solidFill>
            </a:endParaRPr>
          </a:p>
        </p:txBody>
      </p:sp>
      <p:cxnSp>
        <p:nvCxnSpPr>
          <p:cNvPr id="10" name="Straight Arrow Connector 9">
            <a:extLst>
              <a:ext uri="{FF2B5EF4-FFF2-40B4-BE49-F238E27FC236}">
                <a16:creationId xmlns:a16="http://schemas.microsoft.com/office/drawing/2014/main" id="{D615FAD4-6AD9-28B5-D237-F5D4D71A6845}"/>
              </a:ext>
            </a:extLst>
          </p:cNvPr>
          <p:cNvCxnSpPr>
            <a:cxnSpLocks/>
          </p:cNvCxnSpPr>
          <p:nvPr/>
        </p:nvCxnSpPr>
        <p:spPr>
          <a:xfrm>
            <a:off x="4963885" y="2955987"/>
            <a:ext cx="0" cy="927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44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3C9A83-7C6F-BB43-B623-1BFA6AD637DA}"/>
              </a:ext>
            </a:extLst>
          </p:cNvPr>
          <p:cNvSpPr txBox="1"/>
          <p:nvPr/>
        </p:nvSpPr>
        <p:spPr>
          <a:xfrm>
            <a:off x="451104" y="766732"/>
            <a:ext cx="6498336" cy="532453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that are seemingly, well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when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There are almost always pockets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unaffected. 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Now</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we have evidence that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corals in these locations are able to escape the destructive bleaching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that affects portions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in shallower or warmer water.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that are the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key components of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宋体" panose="02010600030101010101" pitchFamily="2" charset="-122"/>
              </a:rPr>
              <a:t>reef resilience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sustain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9E52ABAD-E916-FE41-8B6C-BEB593102BF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1F1A5FB0-A842-FA1C-56E4-D2EE75BF3C2F}"/>
              </a:ext>
            </a:extLst>
          </p:cNvPr>
          <p:cNvSpPr txBox="1"/>
          <p:nvPr/>
        </p:nvSpPr>
        <p:spPr>
          <a:xfrm>
            <a:off x="7181088" y="1067174"/>
            <a:ext cx="4208479"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Refugia are areas that are resistant to bleaching. They are located at lower areas of reefs in deeper water, where the water temperature is lower as well.</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professor also demonstrates there is evidence that refugia can protect corals. Therefore, scientists should concentrate on protecting the refugia to sustain the coral reefs.</a:t>
            </a:r>
          </a:p>
        </p:txBody>
      </p:sp>
    </p:spTree>
    <p:extLst>
      <p:ext uri="{BB962C8B-B14F-4D97-AF65-F5344CB8AC3E}">
        <p14:creationId xmlns:p14="http://schemas.microsoft.com/office/powerpoint/2010/main" val="2573397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3C9A83-7C6F-BB43-B623-1BFA6AD637DA}"/>
              </a:ext>
            </a:extLst>
          </p:cNvPr>
          <p:cNvSpPr txBox="1"/>
          <p:nvPr/>
        </p:nvSpPr>
        <p:spPr>
          <a:xfrm>
            <a:off x="676469" y="658633"/>
            <a:ext cx="963168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almost always pockets of coral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unaffected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have evidence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corals in these locations are able to escape the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bleaching that affects portions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in shallower or warmer water.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1418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21</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1836F358-2D50-73A2-25C1-CD67564FB649}"/>
              </a:ext>
            </a:extLst>
          </p:cNvPr>
          <p:cNvSpPr/>
          <p:nvPr/>
        </p:nvSpPr>
        <p:spPr>
          <a:xfrm>
            <a:off x="676470" y="3429000"/>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22</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363423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1418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A3C9A83-7C6F-BB43-B623-1BFA6AD637DA}"/>
              </a:ext>
            </a:extLst>
          </p:cNvPr>
          <p:cNvSpPr txBox="1"/>
          <p:nvPr/>
        </p:nvSpPr>
        <p:spPr>
          <a:xfrm>
            <a:off x="676469" y="658633"/>
            <a:ext cx="963168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almost always pockets of coral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unaffected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have evidence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corals in these locations are able to escape the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bleaching that affects portions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in shallower or warmer water.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1836F358-2D50-73A2-25C1-CD67564FB649}"/>
              </a:ext>
            </a:extLst>
          </p:cNvPr>
          <p:cNvSpPr/>
          <p:nvPr/>
        </p:nvSpPr>
        <p:spPr>
          <a:xfrm>
            <a:off x="676470" y="3429000"/>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22</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877061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980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A3C9A83-7C6F-BB43-B623-1BFA6AD637DA}"/>
              </a:ext>
            </a:extLst>
          </p:cNvPr>
          <p:cNvSpPr txBox="1"/>
          <p:nvPr/>
        </p:nvSpPr>
        <p:spPr>
          <a:xfrm>
            <a:off x="676470" y="689788"/>
            <a:ext cx="9631680" cy="54784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some regions could maintain unaffected on the reefs, and these regions usually located in deeper water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where the temperatures are lower.</a:t>
            </a:r>
          </a:p>
          <a:p>
            <a:pPr marL="0" marR="0" lvl="0" indent="0" algn="l" defTabSz="457200" rtl="0" eaLnBrk="1" fontAlgn="auto" latinLnBrk="0" hangingPunct="1">
              <a:lnSpc>
                <a:spcPct val="100000"/>
              </a:lnSpc>
              <a:spcBef>
                <a:spcPts val="0"/>
              </a:spcBef>
              <a:spcAft>
                <a:spcPts val="1200"/>
              </a:spcAft>
              <a:buClrTx/>
              <a:buSzTx/>
              <a:buFontTx/>
              <a:buNone/>
              <a:tabLst/>
              <a:defRPr/>
            </a:pPr>
            <a:endPar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have evidence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corals in these locations are able to escape the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bleaching that affects portions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in shallower or warmer water.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7" name="Rectangle 4">
            <a:extLst>
              <a:ext uri="{FF2B5EF4-FFF2-40B4-BE49-F238E27FC236}">
                <a16:creationId xmlns:a16="http://schemas.microsoft.com/office/drawing/2014/main" id="{2603BD26-813E-B346-8F59-ACCCF834F04A}"/>
              </a:ext>
            </a:extLst>
          </p:cNvPr>
          <p:cNvSpPr/>
          <p:nvPr/>
        </p:nvSpPr>
        <p:spPr>
          <a:xfrm>
            <a:off x="676470" y="3085064"/>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22</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074792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1418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A3C9A83-7C6F-BB43-B623-1BFA6AD637DA}"/>
              </a:ext>
            </a:extLst>
          </p:cNvPr>
          <p:cNvSpPr txBox="1"/>
          <p:nvPr/>
        </p:nvSpPr>
        <p:spPr>
          <a:xfrm>
            <a:off x="676469" y="658633"/>
            <a:ext cx="963168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almost always pockets of coral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unaffected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have evidence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corals in these locations are able to escape the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bleaching that affects portions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in shallower or warmer water.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Rectangle 4">
            <a:extLst>
              <a:ext uri="{FF2B5EF4-FFF2-40B4-BE49-F238E27FC236}">
                <a16:creationId xmlns:a16="http://schemas.microsoft.com/office/drawing/2014/main" id="{1836F358-2D50-73A2-25C1-CD67564FB649}"/>
              </a:ext>
            </a:extLst>
          </p:cNvPr>
          <p:cNvSpPr/>
          <p:nvPr/>
        </p:nvSpPr>
        <p:spPr>
          <a:xfrm>
            <a:off x="676470" y="3429000"/>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Sentence 22</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18168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36F358-2D50-73A2-25C1-CD67564FB649}"/>
              </a:ext>
            </a:extLst>
          </p:cNvPr>
          <p:cNvSpPr/>
          <p:nvPr/>
        </p:nvSpPr>
        <p:spPr>
          <a:xfrm>
            <a:off x="676470" y="3429000"/>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1418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A3C9A83-7C6F-BB43-B623-1BFA6AD637DA}"/>
              </a:ext>
            </a:extLst>
          </p:cNvPr>
          <p:cNvSpPr txBox="1"/>
          <p:nvPr/>
        </p:nvSpPr>
        <p:spPr>
          <a:xfrm>
            <a:off x="676469" y="658633"/>
            <a:ext cx="963168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almost always pockets of coral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unaffected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have evidence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corals in these locations are able to escape the </a:t>
            </a:r>
            <a:r>
              <a:rPr kumimoji="0" lang="en-US" altLang="zh-CN" sz="2000" b="0" i="0" u="none" strike="noStrike" kern="0" cap="none" spc="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destructive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bleaching that affects portions of the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in shallower or warmer water.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299817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36F358-2D50-73A2-25C1-CD67564FB649}"/>
              </a:ext>
            </a:extLst>
          </p:cNvPr>
          <p:cNvSpPr/>
          <p:nvPr/>
        </p:nvSpPr>
        <p:spPr>
          <a:xfrm>
            <a:off x="676470" y="3429000"/>
            <a:ext cx="9631680" cy="9750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Rectangle 3">
            <a:extLst>
              <a:ext uri="{FF2B5EF4-FFF2-40B4-BE49-F238E27FC236}">
                <a16:creationId xmlns:a16="http://schemas.microsoft.com/office/drawing/2014/main" id="{F0944CDE-E6AC-6D3E-7013-65A5421060F7}"/>
              </a:ext>
            </a:extLst>
          </p:cNvPr>
          <p:cNvSpPr/>
          <p:nvPr/>
        </p:nvSpPr>
        <p:spPr>
          <a:xfrm>
            <a:off x="676470" y="1884781"/>
            <a:ext cx="9631680" cy="1418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9A3C9A83-7C6F-BB43-B623-1BFA6AD637DA}"/>
              </a:ext>
            </a:extLst>
          </p:cNvPr>
          <p:cNvSpPr txBox="1"/>
          <p:nvPr/>
        </p:nvSpPr>
        <p:spPr>
          <a:xfrm>
            <a:off x="676469" y="658633"/>
            <a:ext cx="9631680" cy="57861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seemingly, well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See,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when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There are almost always pockets of coral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srgbClr val="FF0000"/>
                </a:solidFill>
                <a:effectLst/>
                <a:uLnTx/>
                <a:uFillTx/>
                <a:latin typeface="Century Gothic" panose="020B0502020202020204"/>
                <a:ea typeface="宋体" panose="02010600030101010101" pitchFamily="2" charset="-122"/>
                <a:cs typeface="宋体" panose="02010600030101010101" pitchFamily="2" charset="-122"/>
              </a:rPr>
              <a:t>unaffected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those located in deeper water, where temperatures are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Now, we know that coral in these regions could be able to escape the bleaching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would harm the parts of the reef in shallower and warmer places.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that are the key components of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reef </a:t>
            </a:r>
            <a:r>
              <a:rPr kumimoji="0" lang="en-US" altLang="zh-CN" sz="2000" b="0" i="0" u="none" strike="noStrike" kern="0" cap="none" spc="30" normalizeH="0" baseline="0" noProof="0" dirty="0">
                <a:ln>
                  <a:noFill/>
                </a:ln>
                <a:solidFill>
                  <a:srgbClr val="FF0000"/>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resilience</a:t>
            </a:r>
            <a:r>
              <a:rPr kumimoji="0" lang="en-US" altLang="zh-CN" sz="2000" b="0" i="0" u="none" strike="noStrike" kern="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宋体" panose="02010600030101010101" pitchFamily="2" charset="-122"/>
              </a:rPr>
              <a:t>. </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sustain coral reefs.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endParaRPr kumimoji="0" lang="zh-CN" altLang="zh-CN" sz="2000" b="0" i="0" u="none" strike="noStrike" kern="100" cap="none" spc="0" normalizeH="0" baseline="0" noProof="0" dirty="0">
              <a:ln>
                <a:noFill/>
              </a:ln>
              <a:solidFill>
                <a:prstClr val="black"/>
              </a:solidFill>
              <a:effectLst/>
              <a:uLnTx/>
              <a:uFillTx/>
              <a:latin typeface="Century Gothic" panose="020B0502020202020204"/>
              <a:ea typeface="DengXia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527EA10-EE55-B245-8DAC-123CBF0CA3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592349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3C9A83-7C6F-BB43-B623-1BFA6AD637DA}"/>
              </a:ext>
            </a:extLst>
          </p:cNvPr>
          <p:cNvSpPr txBox="1"/>
          <p:nvPr/>
        </p:nvSpPr>
        <p:spPr>
          <a:xfrm>
            <a:off x="451104" y="766732"/>
            <a:ext cx="6498336" cy="59400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Refugia are areas on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that are seemingly, well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resistant</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See, when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reefs experience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bleaching</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rarely</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 case of the whole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being affected. There are almost always pockets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on the reefs that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remain </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unaffected. And these are often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areas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those located in deeper water, where temperatures are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lower</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Now, we have evidence that corals in these locations are able to escape the destructive bleaching that affects portions of the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in shallower or warmer water. So in my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mind</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it's these refugia that are the key components of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overall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reef resilience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These should be the area of concentration for researchers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locate</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and protect those regions as a way to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sustain</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a:t>
            </a:r>
            <a:r>
              <a:rPr kumimoji="0" lang="en-US" altLang="zh-CN" sz="2000" b="0" i="0" u="none" strike="noStrike" kern="0" cap="none" spc="3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coral</a:t>
            </a:r>
            <a:r>
              <a:rPr kumimoji="0" lang="en-US" altLang="zh-CN" sz="2000" b="0" i="0" u="none" strike="noStrike" kern="0" cap="none" spc="0" normalizeH="0" baseline="0" noProof="0" dirty="0">
                <a:ln>
                  <a:noFill/>
                </a:ln>
                <a:solidFill>
                  <a:prstClr val="black"/>
                </a:solidFill>
                <a:effectLst/>
                <a:uLnTx/>
                <a:uFillTx/>
                <a:latin typeface="Century Gothic" panose="020B0502020202020204"/>
                <a:ea typeface="宋体" panose="02010600030101010101" pitchFamily="2" charset="-122"/>
                <a:cs typeface="宋体" panose="02010600030101010101" pitchFamily="2" charset="-122"/>
              </a:rPr>
              <a:t> reefs. </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And we can also protect reefs by protecting the surrounding ecosystems, like </a:t>
            </a:r>
            <a:r>
              <a:rPr kumimoji="0" lang="en-US" altLang="zh-CN" sz="2000" b="0" i="0" u="sng"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mangrove forests</a:t>
            </a:r>
            <a:r>
              <a:rPr kumimoji="0" lang="en-US" altLang="zh-CN" sz="2000" b="0" i="0" u="none"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 and </a:t>
            </a:r>
            <a:r>
              <a:rPr kumimoji="0" lang="en-US" altLang="zh-CN" sz="2000" b="0" i="0" u="sng"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sea grass beds.</a:t>
            </a:r>
            <a:endParaRPr kumimoji="0" lang="zh-CN" altLang="zh-CN" sz="2000" b="0" i="0" u="sng" strike="noStrike" kern="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9E52ABAD-E916-FE41-8B6C-BEB593102BF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4" name="Arrow: Down 3">
            <a:extLst>
              <a:ext uri="{FF2B5EF4-FFF2-40B4-BE49-F238E27FC236}">
                <a16:creationId xmlns:a16="http://schemas.microsoft.com/office/drawing/2014/main" id="{2A21856A-46DF-6D2A-FB8C-4BF9835E8706}"/>
              </a:ext>
            </a:extLst>
          </p:cNvPr>
          <p:cNvSpPr/>
          <p:nvPr/>
        </p:nvSpPr>
        <p:spPr>
          <a:xfrm>
            <a:off x="6949440" y="5612612"/>
            <a:ext cx="310459" cy="611404"/>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5" name="TextBox 4">
            <a:extLst>
              <a:ext uri="{FF2B5EF4-FFF2-40B4-BE49-F238E27FC236}">
                <a16:creationId xmlns:a16="http://schemas.microsoft.com/office/drawing/2014/main" id="{DE621297-08BF-23D4-83A4-E2851144508B}"/>
              </a:ext>
            </a:extLst>
          </p:cNvPr>
          <p:cNvSpPr txBox="1"/>
          <p:nvPr/>
        </p:nvSpPr>
        <p:spPr>
          <a:xfrm>
            <a:off x="7504051" y="5476675"/>
            <a:ext cx="315374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Ecosystems are about to follow : )</a:t>
            </a:r>
            <a:endParaRPr kumimoji="0" lang="zh-CN" altLang="en-US"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572048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 name="图片 2" descr="湖边有许多树&#10;&#10;描述已自动生成">
            <a:extLst>
              <a:ext uri="{FF2B5EF4-FFF2-40B4-BE49-F238E27FC236}">
                <a16:creationId xmlns:a16="http://schemas.microsoft.com/office/drawing/2014/main" id="{B56EFF4E-3ADF-5F41-8EC3-7A5DD2DFF5AF}"/>
              </a:ext>
            </a:extLst>
          </p:cNvPr>
          <p:cNvPicPr>
            <a:picLocks noChangeAspect="1"/>
          </p:cNvPicPr>
          <p:nvPr/>
        </p:nvPicPr>
        <p:blipFill rotWithShape="1">
          <a:blip r:embed="rId2"/>
          <a:srcRect t="16676" r="-3" b="21901"/>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图片 4" descr="沙滩上有人在游泳&#10;&#10;描述已自动生成">
            <a:extLst>
              <a:ext uri="{FF2B5EF4-FFF2-40B4-BE49-F238E27FC236}">
                <a16:creationId xmlns:a16="http://schemas.microsoft.com/office/drawing/2014/main" id="{28F5168C-24CC-7B43-9C8C-2E00C60CC602}"/>
              </a:ext>
            </a:extLst>
          </p:cNvPr>
          <p:cNvPicPr>
            <a:picLocks noChangeAspect="1"/>
          </p:cNvPicPr>
          <p:nvPr/>
        </p:nvPicPr>
        <p:blipFill rotWithShape="1">
          <a:blip r:embed="rId3"/>
          <a:srcRect r="-3" b="1565"/>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2" name="图片 1" descr="海上的风景&#10;&#10;描述已自动生成">
            <a:extLst>
              <a:ext uri="{FF2B5EF4-FFF2-40B4-BE49-F238E27FC236}">
                <a16:creationId xmlns:a16="http://schemas.microsoft.com/office/drawing/2014/main" id="{5FE6AB45-A6CF-7240-996F-A90D1C023652}"/>
              </a:ext>
            </a:extLst>
          </p:cNvPr>
          <p:cNvPicPr>
            <a:picLocks noChangeAspect="1"/>
          </p:cNvPicPr>
          <p:nvPr/>
        </p:nvPicPr>
        <p:blipFill rotWithShape="1">
          <a:blip r:embed="rId4"/>
          <a:srcRect t="20228" b="15003"/>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图片 6" descr="湖边的风景&#10;&#10;描述已自动生成">
            <a:extLst>
              <a:ext uri="{FF2B5EF4-FFF2-40B4-BE49-F238E27FC236}">
                <a16:creationId xmlns:a16="http://schemas.microsoft.com/office/drawing/2014/main" id="{F85E50DB-92EA-E545-B67A-02D5B74003A4}"/>
              </a:ext>
            </a:extLst>
          </p:cNvPr>
          <p:cNvPicPr>
            <a:picLocks noChangeAspect="1"/>
          </p:cNvPicPr>
          <p:nvPr/>
        </p:nvPicPr>
        <p:blipFill rotWithShape="1">
          <a:blip r:embed="rId5"/>
          <a:srcRect r="1" b="3336"/>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
        <p:nvSpPr>
          <p:cNvPr id="4" name="灯片编号占位符 3">
            <a:extLst>
              <a:ext uri="{FF2B5EF4-FFF2-40B4-BE49-F238E27FC236}">
                <a16:creationId xmlns:a16="http://schemas.microsoft.com/office/drawing/2014/main" id="{4325C44A-0E2A-1E48-A504-3187C31BFF7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044570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草地旁的水里&#10;&#10;描述已自动生成">
            <a:extLst>
              <a:ext uri="{FF2B5EF4-FFF2-40B4-BE49-F238E27FC236}">
                <a16:creationId xmlns:a16="http://schemas.microsoft.com/office/drawing/2014/main" id="{D79F74CA-72DA-C948-A683-A42BC24B767E}"/>
              </a:ext>
            </a:extLst>
          </p:cNvPr>
          <p:cNvPicPr>
            <a:picLocks noChangeAspect="1"/>
          </p:cNvPicPr>
          <p:nvPr/>
        </p:nvPicPr>
        <p:blipFill rotWithShape="1">
          <a:blip r:embed="rId2"/>
          <a:srcRect t="34874" r="-2" b="-2"/>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9" name="图片 8" descr="在水里&#10;&#10;描述已自动生成">
            <a:extLst>
              <a:ext uri="{FF2B5EF4-FFF2-40B4-BE49-F238E27FC236}">
                <a16:creationId xmlns:a16="http://schemas.microsoft.com/office/drawing/2014/main" id="{C549A869-2E68-3040-8E1A-030E0EB300AD}"/>
              </a:ext>
            </a:extLst>
          </p:cNvPr>
          <p:cNvPicPr>
            <a:picLocks noChangeAspect="1"/>
          </p:cNvPicPr>
          <p:nvPr/>
        </p:nvPicPr>
        <p:blipFill rotWithShape="1">
          <a:blip r:embed="rId3"/>
          <a:srcRect t="5664"/>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图片 6" descr="水中的鱼&#10;&#10;中度可信度描述已自动生成">
            <a:extLst>
              <a:ext uri="{FF2B5EF4-FFF2-40B4-BE49-F238E27FC236}">
                <a16:creationId xmlns:a16="http://schemas.microsoft.com/office/drawing/2014/main" id="{F0A4F5AA-506E-734E-85D7-5A03A10DAA6D}"/>
              </a:ext>
            </a:extLst>
          </p:cNvPr>
          <p:cNvPicPr>
            <a:picLocks noChangeAspect="1"/>
          </p:cNvPicPr>
          <p:nvPr/>
        </p:nvPicPr>
        <p:blipFill rotWithShape="1">
          <a:blip r:embed="rId4"/>
          <a:srcRect t="20740" r="2" b="2877"/>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图片 2" descr="绿色的草地上&#10;&#10;中度可信度描述已自动生成">
            <a:extLst>
              <a:ext uri="{FF2B5EF4-FFF2-40B4-BE49-F238E27FC236}">
                <a16:creationId xmlns:a16="http://schemas.microsoft.com/office/drawing/2014/main" id="{49132EA4-3FBF-A64F-9A69-998B16D6F995}"/>
              </a:ext>
            </a:extLst>
          </p:cNvPr>
          <p:cNvPicPr>
            <a:picLocks noChangeAspect="1"/>
          </p:cNvPicPr>
          <p:nvPr/>
        </p:nvPicPr>
        <p:blipFill rotWithShape="1">
          <a:blip r:embed="rId5"/>
          <a:srcRect t="31809" r="-2" b="-2"/>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2" name="灯片编号占位符 1">
            <a:extLst>
              <a:ext uri="{FF2B5EF4-FFF2-40B4-BE49-F238E27FC236}">
                <a16:creationId xmlns:a16="http://schemas.microsoft.com/office/drawing/2014/main" id="{DD688FE8-2B59-F24D-AE2C-687AC45AB69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247468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503612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endParaRPr lang="en-US" altLang="zh-CN" dirty="0">
              <a:solidFill>
                <a:prstClr val="black"/>
              </a:solidFill>
              <a:latin typeface="等线" panose="02010600030101010101" pitchFamily="2" charset="-122"/>
              <a:ea typeface="等线" panose="02010600030101010101" pitchFamily="2" charset="-122"/>
            </a:endParaRPr>
          </a:p>
          <a:p>
            <a:pPr>
              <a:lnSpc>
                <a:spcPct val="150000"/>
              </a:lnSpc>
            </a:pP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r>
              <a:rPr lang="en-US" altLang="zh-CN" b="0" i="0" dirty="0">
                <a:solidFill>
                  <a:srgbClr val="333333"/>
                </a:solidFill>
                <a:effectLst/>
              </a:rPr>
              <a:t>But the alligators would escape and find their way into the New York sewer system where they started reproducing, grew to huge sizes, and now strike fear into sewer workers.</a:t>
            </a:r>
            <a:endParaRPr kumimoji="1" lang="en-US" altLang="zh-CN" dirty="0">
              <a:cs typeface="Calibri" panose="020F0502020204030204" pitchFamily="34" charset="0"/>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6</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6" name="Title 1">
            <a:extLst>
              <a:ext uri="{FF2B5EF4-FFF2-40B4-BE49-F238E27FC236}">
                <a16:creationId xmlns:a16="http://schemas.microsoft.com/office/drawing/2014/main" id="{20F297D7-8A17-FFE3-FC13-58183851791B}"/>
              </a:ext>
            </a:extLst>
          </p:cNvPr>
          <p:cNvSpPr txBox="1">
            <a:spLocks/>
          </p:cNvSpPr>
          <p:nvPr/>
        </p:nvSpPr>
        <p:spPr>
          <a:xfrm>
            <a:off x="722811" y="2712720"/>
            <a:ext cx="9144000" cy="12449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u="sng" dirty="0">
                <a:solidFill>
                  <a:schemeClr val="accent5">
                    <a:lumMod val="75000"/>
                  </a:schemeClr>
                </a:solidFill>
                <a:latin typeface="Agency FB" panose="020B0503020202020204" pitchFamily="34" charset="0"/>
              </a:rPr>
              <a:t>Lecture</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8" name="TextBox 7">
            <a:extLst>
              <a:ext uri="{FF2B5EF4-FFF2-40B4-BE49-F238E27FC236}">
                <a16:creationId xmlns:a16="http://schemas.microsoft.com/office/drawing/2014/main" id="{86E4E79F-CDF7-EB23-6082-F53744D3F5F5}"/>
              </a:ext>
            </a:extLst>
          </p:cNvPr>
          <p:cNvSpPr txBox="1"/>
          <p:nvPr/>
        </p:nvSpPr>
        <p:spPr>
          <a:xfrm>
            <a:off x="2878344" y="105010"/>
            <a:ext cx="1851789" cy="1554272"/>
          </a:xfrm>
          <a:prstGeom prst="rect">
            <a:avLst/>
          </a:prstGeom>
          <a:noFill/>
        </p:spPr>
        <p:txBody>
          <a:bodyPr wrap="none" rtlCol="0">
            <a:spAutoFit/>
          </a:bodyPr>
          <a:lstStyle/>
          <a:p>
            <a:pPr>
              <a:spcAft>
                <a:spcPts val="600"/>
              </a:spcAft>
            </a:pPr>
            <a:r>
              <a:rPr lang="en-US" altLang="zh-CN" sz="2000" dirty="0">
                <a:solidFill>
                  <a:srgbClr val="FF0000"/>
                </a:solidFill>
              </a:rPr>
              <a:t>Very fast</a:t>
            </a:r>
          </a:p>
          <a:p>
            <a:pPr>
              <a:spcAft>
                <a:spcPts val="600"/>
              </a:spcAft>
            </a:pPr>
            <a:r>
              <a:rPr lang="en-US" altLang="zh-CN" sz="2000" dirty="0">
                <a:solidFill>
                  <a:srgbClr val="FF0000"/>
                </a:solidFill>
              </a:rPr>
              <a:t>Very Colloquial</a:t>
            </a:r>
          </a:p>
          <a:p>
            <a:pPr>
              <a:spcAft>
                <a:spcPts val="600"/>
              </a:spcAft>
            </a:pPr>
            <a:r>
              <a:rPr lang="en-US" altLang="zh-CN" sz="2000" dirty="0">
                <a:solidFill>
                  <a:srgbClr val="FF0000"/>
                </a:solidFill>
              </a:rPr>
              <a:t>Fragmented</a:t>
            </a:r>
          </a:p>
          <a:p>
            <a:pPr>
              <a:spcAft>
                <a:spcPts val="600"/>
              </a:spcAft>
            </a:pPr>
            <a:endParaRPr lang="zh-CN" altLang="en-US" sz="2000" dirty="0">
              <a:solidFill>
                <a:srgbClr val="FF0000"/>
              </a:solidFill>
            </a:endParaRPr>
          </a:p>
        </p:txBody>
      </p:sp>
      <p:sp>
        <p:nvSpPr>
          <p:cNvPr id="11" name="TextBox 10">
            <a:extLst>
              <a:ext uri="{FF2B5EF4-FFF2-40B4-BE49-F238E27FC236}">
                <a16:creationId xmlns:a16="http://schemas.microsoft.com/office/drawing/2014/main" id="{64180D5D-3FDC-8789-689F-2A973EA11786}"/>
              </a:ext>
            </a:extLst>
          </p:cNvPr>
          <p:cNvSpPr txBox="1"/>
          <p:nvPr/>
        </p:nvSpPr>
        <p:spPr>
          <a:xfrm>
            <a:off x="7432766" y="2299484"/>
            <a:ext cx="4036423" cy="1754326"/>
          </a:xfrm>
          <a:prstGeom prst="rect">
            <a:avLst/>
          </a:prstGeom>
          <a:noFill/>
        </p:spPr>
        <p:txBody>
          <a:bodyPr wrap="square">
            <a:spAutoFit/>
          </a:bodyPr>
          <a:lstStyle/>
          <a:p>
            <a:r>
              <a:rPr lang="en-US" altLang="zh-CN" sz="1800" b="0" i="0" dirty="0">
                <a:effectLst/>
              </a:rPr>
              <a:t>The first farmers, who may have lived as long as 10,000 years ago, undoubtedly used simple techniques and still relied primarily on other forms of food production, such as hunting, foraging, or pastoralism.</a:t>
            </a:r>
            <a:endParaRPr lang="zh-CN" altLang="en-US" dirty="0"/>
          </a:p>
        </p:txBody>
      </p:sp>
      <p:sp>
        <p:nvSpPr>
          <p:cNvPr id="12" name="Title 1">
            <a:extLst>
              <a:ext uri="{FF2B5EF4-FFF2-40B4-BE49-F238E27FC236}">
                <a16:creationId xmlns:a16="http://schemas.microsoft.com/office/drawing/2014/main" id="{73219A1C-11E0-44FA-2201-9B0B8EA6E023}"/>
              </a:ext>
            </a:extLst>
          </p:cNvPr>
          <p:cNvSpPr txBox="1">
            <a:spLocks/>
          </p:cNvSpPr>
          <p:nvPr/>
        </p:nvSpPr>
        <p:spPr>
          <a:xfrm>
            <a:off x="7432766" y="1613476"/>
            <a:ext cx="2801983" cy="5526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u="sng" dirty="0">
                <a:solidFill>
                  <a:schemeClr val="accent5">
                    <a:lumMod val="75000"/>
                  </a:schemeClr>
                </a:solidFill>
                <a:latin typeface="Agency FB" panose="020B0503020202020204" pitchFamily="34" charset="0"/>
              </a:rPr>
              <a:t>Reading</a:t>
            </a:r>
            <a:endParaRPr lang="zh-CN" altLang="en-US" sz="3200" b="1" u="sng" dirty="0">
              <a:solidFill>
                <a:schemeClr val="accent5">
                  <a:lumMod val="75000"/>
                </a:schemeClr>
              </a:solidFill>
              <a:latin typeface="Agency FB" panose="020B0503020202020204" pitchFamily="34" charset="0"/>
            </a:endParaRPr>
          </a:p>
        </p:txBody>
      </p:sp>
      <p:sp>
        <p:nvSpPr>
          <p:cNvPr id="13" name="TextBox 12">
            <a:extLst>
              <a:ext uri="{FF2B5EF4-FFF2-40B4-BE49-F238E27FC236}">
                <a16:creationId xmlns:a16="http://schemas.microsoft.com/office/drawing/2014/main" id="{F6C5B0AC-C4A3-DDE7-0079-6C96144BF0C9}"/>
              </a:ext>
            </a:extLst>
          </p:cNvPr>
          <p:cNvSpPr txBox="1"/>
          <p:nvPr/>
        </p:nvSpPr>
        <p:spPr>
          <a:xfrm>
            <a:off x="8833757" y="1062293"/>
            <a:ext cx="1678665" cy="1554272"/>
          </a:xfrm>
          <a:prstGeom prst="rect">
            <a:avLst/>
          </a:prstGeom>
          <a:noFill/>
        </p:spPr>
        <p:txBody>
          <a:bodyPr wrap="none" rtlCol="0">
            <a:spAutoFit/>
          </a:bodyPr>
          <a:lstStyle/>
          <a:p>
            <a:pPr>
              <a:spcAft>
                <a:spcPts val="600"/>
              </a:spcAft>
            </a:pPr>
            <a:endParaRPr lang="en-US" altLang="zh-CN" sz="2000" dirty="0">
              <a:solidFill>
                <a:srgbClr val="FF0000"/>
              </a:solidFill>
            </a:endParaRPr>
          </a:p>
          <a:p>
            <a:pPr>
              <a:spcAft>
                <a:spcPts val="600"/>
              </a:spcAft>
            </a:pPr>
            <a:r>
              <a:rPr lang="en-US" altLang="zh-CN" sz="2000" dirty="0">
                <a:solidFill>
                  <a:srgbClr val="FF0000"/>
                </a:solidFill>
              </a:rPr>
              <a:t>Formal</a:t>
            </a:r>
          </a:p>
          <a:p>
            <a:pPr>
              <a:spcAft>
                <a:spcPts val="600"/>
              </a:spcAft>
            </a:pPr>
            <a:r>
              <a:rPr lang="en-US" altLang="zh-CN" sz="2000" dirty="0">
                <a:solidFill>
                  <a:srgbClr val="FF0000"/>
                </a:solidFill>
              </a:rPr>
              <a:t>Very complex</a:t>
            </a:r>
          </a:p>
          <a:p>
            <a:pPr>
              <a:spcAft>
                <a:spcPts val="600"/>
              </a:spcAft>
            </a:pPr>
            <a:endParaRPr lang="zh-CN" altLang="en-US" sz="2000" dirty="0">
              <a:solidFill>
                <a:srgbClr val="FF0000"/>
              </a:solidFill>
            </a:endParaRPr>
          </a:p>
        </p:txBody>
      </p:sp>
      <p:cxnSp>
        <p:nvCxnSpPr>
          <p:cNvPr id="15" name="Straight Connector 14">
            <a:extLst>
              <a:ext uri="{FF2B5EF4-FFF2-40B4-BE49-F238E27FC236}">
                <a16:creationId xmlns:a16="http://schemas.microsoft.com/office/drawing/2014/main" id="{96EB7B0E-41B3-9286-45F8-51A52805B835}"/>
              </a:ext>
            </a:extLst>
          </p:cNvPr>
          <p:cNvCxnSpPr>
            <a:cxnSpLocks/>
          </p:cNvCxnSpPr>
          <p:nvPr/>
        </p:nvCxnSpPr>
        <p:spPr>
          <a:xfrm>
            <a:off x="6918370" y="1170137"/>
            <a:ext cx="0" cy="24746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DC44B9-40A1-41D6-F34D-4409D2B4F03D}"/>
              </a:ext>
            </a:extLst>
          </p:cNvPr>
          <p:cNvSpPr txBox="1"/>
          <p:nvPr/>
        </p:nvSpPr>
        <p:spPr>
          <a:xfrm>
            <a:off x="4567219" y="327713"/>
            <a:ext cx="1425390" cy="646331"/>
          </a:xfrm>
          <a:prstGeom prst="rect">
            <a:avLst/>
          </a:prstGeom>
          <a:noFill/>
        </p:spPr>
        <p:txBody>
          <a:bodyPr wrap="none" rtlCol="0">
            <a:spAutoFit/>
          </a:bodyPr>
          <a:lstStyle/>
          <a:p>
            <a:r>
              <a:rPr lang="en-US" altLang="zh-CN" sz="3600" dirty="0">
                <a:solidFill>
                  <a:srgbClr val="00B0F0"/>
                </a:solidFill>
              </a:rPr>
              <a:t>Speed</a:t>
            </a:r>
            <a:endParaRPr lang="zh-CN" altLang="en-US" sz="3600" dirty="0">
              <a:solidFill>
                <a:srgbClr val="00B0F0"/>
              </a:solidFill>
            </a:endParaRPr>
          </a:p>
        </p:txBody>
      </p:sp>
      <p:sp>
        <p:nvSpPr>
          <p:cNvPr id="20" name="TextBox 19">
            <a:extLst>
              <a:ext uri="{FF2B5EF4-FFF2-40B4-BE49-F238E27FC236}">
                <a16:creationId xmlns:a16="http://schemas.microsoft.com/office/drawing/2014/main" id="{68B0175A-E810-D6F8-E439-644787483525}"/>
              </a:ext>
            </a:extLst>
          </p:cNvPr>
          <p:cNvSpPr txBox="1"/>
          <p:nvPr/>
        </p:nvSpPr>
        <p:spPr>
          <a:xfrm>
            <a:off x="7426425" y="783815"/>
            <a:ext cx="1962397" cy="646331"/>
          </a:xfrm>
          <a:prstGeom prst="rect">
            <a:avLst/>
          </a:prstGeom>
          <a:noFill/>
        </p:spPr>
        <p:txBody>
          <a:bodyPr wrap="none" rtlCol="0">
            <a:spAutoFit/>
          </a:bodyPr>
          <a:lstStyle/>
          <a:p>
            <a:r>
              <a:rPr lang="en-US" altLang="zh-CN" sz="3600" dirty="0">
                <a:solidFill>
                  <a:srgbClr val="00B0F0"/>
                </a:solidFill>
              </a:rPr>
              <a:t>Accuracy</a:t>
            </a:r>
            <a:endParaRPr lang="zh-CN" altLang="en-US" sz="3600" dirty="0">
              <a:solidFill>
                <a:srgbClr val="00B0F0"/>
              </a:solidFill>
            </a:endParaRPr>
          </a:p>
        </p:txBody>
      </p:sp>
      <p:cxnSp>
        <p:nvCxnSpPr>
          <p:cNvPr id="26" name="Straight Arrow Connector 25">
            <a:extLst>
              <a:ext uri="{FF2B5EF4-FFF2-40B4-BE49-F238E27FC236}">
                <a16:creationId xmlns:a16="http://schemas.microsoft.com/office/drawing/2014/main" id="{1E168989-B093-0B46-4BA2-D88AB6746CCA}"/>
              </a:ext>
            </a:extLst>
          </p:cNvPr>
          <p:cNvCxnSpPr>
            <a:cxnSpLocks/>
          </p:cNvCxnSpPr>
          <p:nvPr/>
        </p:nvCxnSpPr>
        <p:spPr>
          <a:xfrm>
            <a:off x="4963885" y="2955987"/>
            <a:ext cx="0" cy="927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C669A1-A252-1B76-4BE9-78740D26A9AB}"/>
              </a:ext>
            </a:extLst>
          </p:cNvPr>
          <p:cNvCxnSpPr>
            <a:cxnSpLocks/>
          </p:cNvCxnSpPr>
          <p:nvPr/>
        </p:nvCxnSpPr>
        <p:spPr>
          <a:xfrm flipH="1">
            <a:off x="6298030" y="4088641"/>
            <a:ext cx="977731" cy="831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2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E2EA136-FF73-0C45-8B9E-EFE4A1A50DB8}"/>
              </a:ext>
            </a:extLst>
          </p:cNvPr>
          <p:cNvSpPr txBox="1"/>
          <p:nvPr/>
        </p:nvSpPr>
        <p:spPr>
          <a:xfrm>
            <a:off x="877824" y="2510278"/>
            <a:ext cx="11399520"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How does professor demonstrate the influences of these two kinds of surrounding ecosystem?</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6A56BA60-59E0-A247-9A99-7B001B78DF62}"/>
              </a:ext>
            </a:extLst>
          </p:cNvPr>
          <p:cNvSpPr txBox="1"/>
          <p:nvPr/>
        </p:nvSpPr>
        <p:spPr>
          <a:xfrm>
            <a:off x="4366722" y="4011168"/>
            <a:ext cx="221086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3:20 – 3:53</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07860639-414E-4044-8683-71EF5D0A20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822075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C7DE99-2109-1440-B37F-9922E8B4466E}"/>
              </a:ext>
            </a:extLst>
          </p:cNvPr>
          <p:cNvSpPr txBox="1"/>
          <p:nvPr/>
        </p:nvSpPr>
        <p:spPr>
          <a:xfrm>
            <a:off x="548640" y="1731532"/>
            <a:ext cx="7034784"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And</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we can also protect the </a:t>
            </a:r>
            <a:r>
              <a:rPr kumimoji="0" lang="en" altLang="zh-CN" sz="2000" b="0" i="0" u="none" strike="noStrike" kern="120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reefs by protecting the surrounding ecosystems, like mangrove forests and seagrass beds</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Both of these grow in coastal waters, often in the vicinity of coral reefs. By protecting these areas, we also protect the coral.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Let's take, for example,</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the mangrove forests. </a:t>
            </a:r>
            <a:r>
              <a:rPr kumimoji="0" lang="en" altLang="zh-CN" sz="2000" b="0" i="0" u="none" strike="noStrike" kern="120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Mangrove root systems    have the ability to absorb and well trap sediments and  pollutants</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in water that flows through them </a:t>
            </a:r>
            <a:r>
              <a:rPr kumimoji="0" lang="en" altLang="zh-CN" sz="2000" b="0" i="0" u="none" strike="noStrike" kern="1200" cap="none" spc="0" normalizeH="0" baseline="0" noProof="0" dirty="0">
                <a:ln>
                  <a:noFill/>
                </a:ln>
                <a:solidFill>
                  <a:srgbClr val="27CED7">
                    <a:lumMod val="75000"/>
                  </a:srgbClr>
                </a:solidFill>
                <a:effectLst/>
                <a:uLnTx/>
                <a:uFillTx/>
                <a:latin typeface="Century Gothic" panose="020B0502020202020204"/>
                <a:ea typeface="宋体" panose="02010600030101010101" pitchFamily="2" charset="-122"/>
                <a:cs typeface="+mn-cs"/>
              </a:rPr>
              <a:t>before they enter the ocean</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This of course has beneficial results for the nearby coral reefs.</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024EFD1C-799B-0547-B8E0-FE22C04F091D}"/>
              </a:ext>
            </a:extLst>
          </p:cNvPr>
          <p:cNvSpPr txBox="1"/>
          <p:nvPr/>
        </p:nvSpPr>
        <p:spPr>
          <a:xfrm>
            <a:off x="8025073" y="1596777"/>
            <a:ext cx="3401817" cy="35548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By protecting mangrove forests and seagrass beds, we could also protect coral reefs, because mangrove forests are capable of absorbing and trapping the sediments and pollutants before they enter the ocean.</a:t>
            </a:r>
          </a:p>
        </p:txBody>
      </p:sp>
      <p:sp>
        <p:nvSpPr>
          <p:cNvPr id="2" name="灯片编号占位符 1">
            <a:extLst>
              <a:ext uri="{FF2B5EF4-FFF2-40B4-BE49-F238E27FC236}">
                <a16:creationId xmlns:a16="http://schemas.microsoft.com/office/drawing/2014/main" id="{DCD50BDC-F2DA-7642-89F5-2914627B842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262821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C7DE99-2109-1440-B37F-9922E8B4466E}"/>
              </a:ext>
            </a:extLst>
          </p:cNvPr>
          <p:cNvSpPr txBox="1"/>
          <p:nvPr/>
        </p:nvSpPr>
        <p:spPr>
          <a:xfrm>
            <a:off x="1316736" y="2293423"/>
            <a:ext cx="9558528"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And we can also protect the reefs by protecting the surrounding ecosystems, like mangrove forests and forests and seagrass beds. Both of these grow in coastal waters, often in the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vicinity</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of coral reefs. By protecting these areas, we also protect the coral. Let's take, for example, the mangrove forests. Mangrove root systems have the ability to absorb and  well trap sediments and pollutants in water </a:t>
            </a:r>
            <a:r>
              <a:rPr kumimoji="0" lang="en" altLang="zh-CN" sz="2000" b="0" i="0" u="none" strike="noStrike" kern="120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mn-cs"/>
              </a:rPr>
              <a:t>that flows through them before they enter the ocean.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This of course has beneficial results for the nearby coral reefs</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2194ADFD-F5FF-7640-952B-60F767EFC2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763853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C7DE99-2109-1440-B37F-9922E8B4466E}"/>
              </a:ext>
            </a:extLst>
          </p:cNvPr>
          <p:cNvSpPr txBox="1"/>
          <p:nvPr/>
        </p:nvSpPr>
        <p:spPr>
          <a:xfrm>
            <a:off x="548640" y="1731532"/>
            <a:ext cx="7034784" cy="344709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And we can also protect the reefs by protecting the surrounding ecosystems, like mangrove forests and seagrass beds. Both of these grow in coastal waters, often in the vicinity of coral reefs. By protecting these areas, we also protect the coral. Let's take, for example, the mangrove forests. Mangrove root systems    have the ability to absorb and well trap sediments and  pollutants in water that flows through them before they enter the ocean. This of course has beneficial results for the nearby coral reefs.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And fisheries management is another key strategy. </a:t>
            </a:r>
            <a:endParaRPr kumimoji="0" lang="zh-CN" altLang="en-US"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DCD50BDC-F2DA-7642-89F5-2914627B842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Arrow: Down 4">
            <a:extLst>
              <a:ext uri="{FF2B5EF4-FFF2-40B4-BE49-F238E27FC236}">
                <a16:creationId xmlns:a16="http://schemas.microsoft.com/office/drawing/2014/main" id="{28E132EA-1986-4399-D947-84F99A1A6416}"/>
              </a:ext>
            </a:extLst>
          </p:cNvPr>
          <p:cNvSpPr/>
          <p:nvPr/>
        </p:nvSpPr>
        <p:spPr>
          <a:xfrm>
            <a:off x="6644640" y="5197113"/>
            <a:ext cx="310459" cy="611404"/>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6" name="TextBox 5">
            <a:extLst>
              <a:ext uri="{FF2B5EF4-FFF2-40B4-BE49-F238E27FC236}">
                <a16:creationId xmlns:a16="http://schemas.microsoft.com/office/drawing/2014/main" id="{4B7D728E-4247-0804-5F51-2778D9D31034}"/>
              </a:ext>
            </a:extLst>
          </p:cNvPr>
          <p:cNvSpPr txBox="1"/>
          <p:nvPr/>
        </p:nvSpPr>
        <p:spPr>
          <a:xfrm>
            <a:off x="7199251" y="5061176"/>
            <a:ext cx="315374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Fisheries are about to follow : )</a:t>
            </a:r>
            <a:endParaRPr kumimoji="0" lang="zh-CN" altLang="en-US" sz="24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177367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应用程序, 电子邮件&#10;&#10;描述已自动生成">
            <a:extLst>
              <a:ext uri="{FF2B5EF4-FFF2-40B4-BE49-F238E27FC236}">
                <a16:creationId xmlns:a16="http://schemas.microsoft.com/office/drawing/2014/main" id="{E6818CAA-2E62-E14A-B0C5-9F16FC266C0D}"/>
              </a:ext>
            </a:extLst>
          </p:cNvPr>
          <p:cNvPicPr>
            <a:picLocks noChangeAspect="1"/>
          </p:cNvPicPr>
          <p:nvPr/>
        </p:nvPicPr>
        <p:blipFill>
          <a:blip r:embed="rId2"/>
          <a:stretch>
            <a:fillRect/>
          </a:stretch>
        </p:blipFill>
        <p:spPr>
          <a:xfrm>
            <a:off x="520826" y="1184021"/>
            <a:ext cx="11150347" cy="4489958"/>
          </a:xfrm>
          <a:prstGeom prst="rect">
            <a:avLst/>
          </a:prstGeom>
        </p:spPr>
      </p:pic>
      <p:sp>
        <p:nvSpPr>
          <p:cNvPr id="2" name="灯片编号占位符 1">
            <a:extLst>
              <a:ext uri="{FF2B5EF4-FFF2-40B4-BE49-F238E27FC236}">
                <a16:creationId xmlns:a16="http://schemas.microsoft.com/office/drawing/2014/main" id="{6B32825D-8F52-2745-B08C-3086C82E617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111859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6FFECD-88C5-C64F-A170-435BF23F4857}"/>
              </a:ext>
            </a:extLst>
          </p:cNvPr>
          <p:cNvSpPr txBox="1"/>
          <p:nvPr/>
        </p:nvSpPr>
        <p:spPr>
          <a:xfrm>
            <a:off x="456421" y="449114"/>
            <a:ext cx="211788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overfishing</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5D0DE443-A99D-9C40-BA6F-E5884B3F2D5D}"/>
              </a:ext>
            </a:extLst>
          </p:cNvPr>
          <p:cNvSpPr txBox="1"/>
          <p:nvPr/>
        </p:nvSpPr>
        <p:spPr>
          <a:xfrm>
            <a:off x="2661837" y="446377"/>
            <a:ext cx="221086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3:53 – 4:36</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514A2FDE-A9F6-CE49-B53F-AA4F17F57EC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文本框 1">
            <a:extLst>
              <a:ext uri="{FF2B5EF4-FFF2-40B4-BE49-F238E27FC236}">
                <a16:creationId xmlns:a16="http://schemas.microsoft.com/office/drawing/2014/main" id="{65F047DF-6C0E-F43F-C22C-5D67C526D97F}"/>
              </a:ext>
            </a:extLst>
          </p:cNvPr>
          <p:cNvSpPr txBox="1"/>
          <p:nvPr/>
        </p:nvSpPr>
        <p:spPr>
          <a:xfrm>
            <a:off x="503853" y="1622262"/>
            <a:ext cx="137890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Examples</a:t>
            </a:r>
            <a:endParaRPr kumimoji="1" lang="zh-CN" altLang="en-US"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6" name="文本框 6">
            <a:extLst>
              <a:ext uri="{FF2B5EF4-FFF2-40B4-BE49-F238E27FC236}">
                <a16:creationId xmlns:a16="http://schemas.microsoft.com/office/drawing/2014/main" id="{49D25278-4672-8945-15FE-76689EECBB00}"/>
              </a:ext>
            </a:extLst>
          </p:cNvPr>
          <p:cNvSpPr txBox="1"/>
          <p:nvPr/>
        </p:nvSpPr>
        <p:spPr>
          <a:xfrm>
            <a:off x="503853" y="2461869"/>
            <a:ext cx="973343" cy="1015663"/>
          </a:xfrm>
          <a:prstGeom prst="rect">
            <a:avLst/>
          </a:prstGeom>
          <a:noFill/>
        </p:spPr>
        <p:txBody>
          <a:bodyPr wrap="none" rtlCol="0">
            <a:spAutoFit/>
          </a:bodyPr>
          <a:lstStyle/>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endPar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endPar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028944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6FFECD-88C5-C64F-A170-435BF23F4857}"/>
              </a:ext>
            </a:extLst>
          </p:cNvPr>
          <p:cNvSpPr txBox="1"/>
          <p:nvPr/>
        </p:nvSpPr>
        <p:spPr>
          <a:xfrm>
            <a:off x="456421" y="449114"/>
            <a:ext cx="211788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overfishing</a:t>
            </a:r>
            <a:endParaRPr kumimoji="1" lang="zh-CN" altLang="en-US" sz="3200" b="1" i="0" u="sng"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文本框 2">
            <a:extLst>
              <a:ext uri="{FF2B5EF4-FFF2-40B4-BE49-F238E27FC236}">
                <a16:creationId xmlns:a16="http://schemas.microsoft.com/office/drawing/2014/main" id="{5D0DE443-A99D-9C40-BA6F-E5884B3F2D5D}"/>
              </a:ext>
            </a:extLst>
          </p:cNvPr>
          <p:cNvSpPr txBox="1"/>
          <p:nvPr/>
        </p:nvSpPr>
        <p:spPr>
          <a:xfrm>
            <a:off x="2661837" y="446377"/>
            <a:ext cx="221086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rPr>
              <a:t>3:53 – 4:36</a:t>
            </a:r>
            <a:endParaRPr kumimoji="1" lang="zh-CN" altLang="en-US" sz="3200" b="0" i="0" u="none" strike="noStrike" kern="1200" cap="none" spc="0" normalizeH="0" baseline="0" noProof="0" dirty="0">
              <a:ln>
                <a:noFill/>
              </a:ln>
              <a:solidFill>
                <a:srgbClr val="3E8853">
                  <a:lumMod val="75000"/>
                </a:srgbClr>
              </a:solidFill>
              <a:effectLst/>
              <a:uLnTx/>
              <a:uFillTx/>
              <a:latin typeface="Century Gothic" panose="020B0502020202020204"/>
              <a:ea typeface="宋体" panose="02010600030101010101" pitchFamily="2" charset="-122"/>
              <a:cs typeface="+mn-cs"/>
            </a:endParaRPr>
          </a:p>
        </p:txBody>
      </p:sp>
      <p:sp>
        <p:nvSpPr>
          <p:cNvPr id="4" name="灯片编号占位符 3">
            <a:extLst>
              <a:ext uri="{FF2B5EF4-FFF2-40B4-BE49-F238E27FC236}">
                <a16:creationId xmlns:a16="http://schemas.microsoft.com/office/drawing/2014/main" id="{514A2FDE-A9F6-CE49-B53F-AA4F17F57EC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5" name="文本框 1">
            <a:extLst>
              <a:ext uri="{FF2B5EF4-FFF2-40B4-BE49-F238E27FC236}">
                <a16:creationId xmlns:a16="http://schemas.microsoft.com/office/drawing/2014/main" id="{65F047DF-6C0E-F43F-C22C-5D67C526D97F}"/>
              </a:ext>
            </a:extLst>
          </p:cNvPr>
          <p:cNvSpPr txBox="1"/>
          <p:nvPr/>
        </p:nvSpPr>
        <p:spPr>
          <a:xfrm>
            <a:off x="503853" y="1622262"/>
            <a:ext cx="137890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Examples</a:t>
            </a:r>
            <a:endParaRPr kumimoji="1" lang="zh-CN" altLang="en-US" sz="2000" b="1"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6" name="文本框 6">
            <a:extLst>
              <a:ext uri="{FF2B5EF4-FFF2-40B4-BE49-F238E27FC236}">
                <a16:creationId xmlns:a16="http://schemas.microsoft.com/office/drawing/2014/main" id="{49D25278-4672-8945-15FE-76689EECBB00}"/>
              </a:ext>
            </a:extLst>
          </p:cNvPr>
          <p:cNvSpPr txBox="1"/>
          <p:nvPr/>
        </p:nvSpPr>
        <p:spPr>
          <a:xfrm>
            <a:off x="503853" y="2461869"/>
            <a:ext cx="11429067" cy="1323439"/>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first</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example</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is</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that</a:t>
            </a:r>
            <a:r>
              <a:rPr kumimoji="1"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some fishes would feed on the creatures that eat coral.</a:t>
            </a: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endPar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457200" marR="0" lvl="0" indent="-457200" algn="l" defTabSz="457200" rtl="0" eaLnBrk="1" fontAlgn="auto" latinLnBrk="0" hangingPunct="1">
              <a:lnSpc>
                <a:spcPct val="100000"/>
              </a:lnSpc>
              <a:spcBef>
                <a:spcPts val="0"/>
              </a:spcBef>
              <a:spcAft>
                <a:spcPts val="0"/>
              </a:spcAft>
              <a:buClrTx/>
              <a:buSzTx/>
              <a:buFontTx/>
              <a:buAutoNum type="arabicPeriod"/>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second example is that some species, such as urchins, would eat algae to prevent the coral from being overwhelmed.</a:t>
            </a:r>
          </a:p>
        </p:txBody>
      </p:sp>
    </p:spTree>
    <p:extLst>
      <p:ext uri="{BB962C8B-B14F-4D97-AF65-F5344CB8AC3E}">
        <p14:creationId xmlns:p14="http://schemas.microsoft.com/office/powerpoint/2010/main" val="68285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EA5FAEC-AAB6-834C-8B5C-850F8BC0B3E6}"/>
              </a:ext>
            </a:extLst>
          </p:cNvPr>
          <p:cNvSpPr txBox="1"/>
          <p:nvPr/>
        </p:nvSpPr>
        <p:spPr>
          <a:xfrm>
            <a:off x="463296" y="908429"/>
            <a:ext cx="6571488" cy="532453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And fisheries management is another key strategy. Overfishing can be seriously disruptive</a:t>
            </a:r>
            <a:r>
              <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to coral.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Let me give you a couple of examples.</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Overfishing certain species of fish and shellfish like snappers, barracudas and even lobsters. Well, all of these creatures feed on snails, worms and other organisms that eat coral. So depleting the number of lobsters, for example, means that</a:t>
            </a:r>
            <a:r>
              <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we are adding to the threat of coral decline.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Sea urchins are another example. They eat algae and prevent it from overwhelming the coral. Since the disappearance of sea urchins from the waters up the coast of South Florida, many of coral reefs there have been smothered by the uncontrolled growth of algae.</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7D1ACF22-BCC7-DB45-BEB9-82630C82C6C1}"/>
              </a:ext>
            </a:extLst>
          </p:cNvPr>
          <p:cNvSpPr txBox="1"/>
          <p:nvPr/>
        </p:nvSpPr>
        <p:spPr>
          <a:xfrm>
            <a:off x="7132321" y="1343814"/>
            <a:ext cx="4596383" cy="32470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2000" b="1" i="0" u="sng"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Main Idea:</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The other way to protect coral reefs is to manage overfishing, because fishes could help maintain the coral reefs. The professor illustrates with two examples: some fishes would feed on the creatures that eat coral. In addition, urchins would eat algae to prevent the coral from being overwhelmed.</a:t>
            </a:r>
          </a:p>
        </p:txBody>
      </p:sp>
      <p:sp>
        <p:nvSpPr>
          <p:cNvPr id="2" name="灯片编号占位符 1">
            <a:extLst>
              <a:ext uri="{FF2B5EF4-FFF2-40B4-BE49-F238E27FC236}">
                <a16:creationId xmlns:a16="http://schemas.microsoft.com/office/drawing/2014/main" id="{4F016B53-1693-DD4A-B65B-BCE17D0B443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522854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EA5FAEC-AAB6-834C-8B5C-850F8BC0B3E6}"/>
              </a:ext>
            </a:extLst>
          </p:cNvPr>
          <p:cNvSpPr txBox="1"/>
          <p:nvPr/>
        </p:nvSpPr>
        <p:spPr>
          <a:xfrm>
            <a:off x="1179576" y="1737485"/>
            <a:ext cx="10021824"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And fisheries management is another key strategy. Over fishing can be seriously disruptive</a:t>
            </a:r>
            <a:r>
              <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to coral. Let me give you a couple of examples. Overfishing certain species of fish and shellfish like snappers, barracudas and even lobsters. Well, all of these creatures feed on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snails</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worms and other organisms </a:t>
            </a:r>
            <a:r>
              <a:rPr kumimoji="0" lang="en" altLang="zh-CN" sz="2000" b="0" i="0" u="none" strike="noStrike" kern="120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mn-cs"/>
              </a:rPr>
              <a:t>that eat coral</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So depleting the number of lobsters, for example, </a:t>
            </a:r>
            <a:r>
              <a:rPr kumimoji="0" lang="en" altLang="zh-CN" sz="2000" b="0" i="0" u="none" strike="noStrike" kern="120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mn-cs"/>
              </a:rPr>
              <a:t>means that</a:t>
            </a:r>
            <a:r>
              <a:rPr kumimoji="0" lang="zh-CN" altLang="en-US" sz="2000" b="0" i="0" u="none" strike="noStrike" kern="120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prstClr val="black"/>
                </a:solidFill>
                <a:effectLst/>
                <a:highlight>
                  <a:srgbClr val="C0C0C0"/>
                </a:highlight>
                <a:uLnTx/>
                <a:uFillTx/>
                <a:latin typeface="Century Gothic" panose="020B0502020202020204"/>
                <a:ea typeface="宋体" panose="02010600030101010101" pitchFamily="2" charset="-122"/>
                <a:cs typeface="+mn-cs"/>
              </a:rPr>
              <a:t>we are adding to the threat of coral decline</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Sea urchins </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are another example. They eat algae and prevent it from overwhelming the coral. Since the disappearance of sea urchins from the waters up the coast of South Florida, many of coral reefs there have been </a:t>
            </a:r>
            <a:r>
              <a:rPr kumimoji="0" lang="en" altLang="zh-CN" sz="2000" b="0"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smothered</a:t>
            </a:r>
            <a:r>
              <a:rPr kumimoji="0" lang="en" altLang="zh-CN"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 by the uncontrolled growth of algae.</a:t>
            </a:r>
            <a:endParaRPr kumimoji="0" lang="zh-CN" altLang="en-US" sz="20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2" name="灯片编号占位符 1">
            <a:extLst>
              <a:ext uri="{FF2B5EF4-FFF2-40B4-BE49-F238E27FC236}">
                <a16:creationId xmlns:a16="http://schemas.microsoft.com/office/drawing/2014/main" id="{0144FC33-615D-A544-A37C-51678A2D4BE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832556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590583-7D75-544F-9BF8-901AFE737959}"/>
              </a:ext>
            </a:extLst>
          </p:cNvPr>
          <p:cNvSpPr txBox="1"/>
          <p:nvPr/>
        </p:nvSpPr>
        <p:spPr>
          <a:xfrm>
            <a:off x="1109472" y="2351782"/>
            <a:ext cx="10448544"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rPr>
              <a:t>Now,  let’s listen to the whole lecture again and answer the questions!</a:t>
            </a:r>
            <a:endParaRPr kumimoji="1" lang="zh-CN" altLang="en-US" sz="3200" b="1" i="0" u="none" strike="noStrike" kern="1200" cap="none" spc="0" normalizeH="0" baseline="0" noProof="0" dirty="0">
              <a:ln>
                <a:noFill/>
              </a:ln>
              <a:solidFill>
                <a:srgbClr val="3E8853">
                  <a:lumMod val="75000"/>
                </a:srgbClr>
              </a:solidFill>
              <a:effectLst/>
              <a:uLnTx/>
              <a:uFillTx/>
              <a:latin typeface="Ink Free" panose="03080402000500000000" pitchFamily="66" charset="0"/>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B65F08F8-B798-CA46-9937-6B060FF6105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7903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D19255-D87B-9D4E-94E1-8F935A1096EC}"/>
              </a:ext>
            </a:extLst>
          </p:cNvPr>
          <p:cNvSpPr txBox="1"/>
          <p:nvPr/>
        </p:nvSpPr>
        <p:spPr>
          <a:xfrm>
            <a:off x="722811" y="777952"/>
            <a:ext cx="5769427" cy="5036122"/>
          </a:xfrm>
          <a:prstGeom prst="rect">
            <a:avLst/>
          </a:prstGeom>
          <a:noFill/>
        </p:spPr>
        <p:txBody>
          <a:bodyPr wrap="square" rtlCol="0">
            <a:spAutoFit/>
          </a:bodyPr>
          <a:lstStyle/>
          <a:p>
            <a:pPr>
              <a:lnSpc>
                <a:spcPct val="150000"/>
              </a:lnSpc>
            </a:pPr>
            <a:r>
              <a:rPr kumimoji="0" lang="en-US" altLang="zh-CN" b="1" i="0"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MALE STUDENT: </a:t>
            </a:r>
          </a:p>
          <a:p>
            <a:pPr>
              <a:lnSpc>
                <a:spcPct val="150000"/>
              </a:lnSpc>
            </a:pPr>
            <a:r>
              <a:rPr kumimoji="0" lang="en-US" altLang="zh-CN" b="0" i="0" u="none" strike="noStrike" kern="1200" cap="none" spc="0" normalizeH="0" baseline="0" noProof="0" dirty="0">
                <a:ln>
                  <a:noFill/>
                </a:ln>
                <a:solidFill>
                  <a:srgbClr val="333333"/>
                </a:solidFill>
                <a:effectLst/>
                <a:uLnTx/>
                <a:uFillTx/>
                <a:latin typeface="等线" panose="02010600030101010101" pitchFamily="2" charset="-122"/>
                <a:ea typeface="等线" panose="02010600030101010101" pitchFamily="2" charset="-122"/>
                <a:cs typeface="+mn-cs"/>
              </a:rPr>
              <a:t>Yeah... actually my roommate had a small part in it.</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r>
              <a:rPr kumimoji="0" lang="en-US" altLang="zh-CN" b="1" i="0"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FEMALE PROFESSOR:</a:t>
            </a:r>
          </a:p>
          <a:p>
            <a:pPr>
              <a:lnSpc>
                <a:spcPct val="150000"/>
              </a:lnSpc>
            </a:pPr>
            <a:r>
              <a:rPr kumimoji="0" lang="en-US" altLang="zh-CN" b="0"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cs"/>
              </a:rPr>
              <a:t>Really? I was impressed with the performance - there sure are some talented people here! What did you think?</a:t>
            </a:r>
            <a:br>
              <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b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endParaRPr lang="en-US" altLang="zh-CN" dirty="0">
              <a:solidFill>
                <a:prstClr val="black"/>
              </a:solidFill>
              <a:latin typeface="等线" panose="02010600030101010101" pitchFamily="2" charset="-122"/>
              <a:ea typeface="等线" panose="02010600030101010101" pitchFamily="2" charset="-122"/>
            </a:endParaRPr>
          </a:p>
          <a:p>
            <a:pPr>
              <a:lnSpc>
                <a:spcPct val="150000"/>
              </a:lnSpc>
            </a:pPr>
            <a:endParaRPr kumimoji="0" lang="en-US" altLang="zh-CN"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a:lnSpc>
                <a:spcPct val="150000"/>
              </a:lnSpc>
            </a:pPr>
            <a:r>
              <a:rPr lang="en-US" altLang="zh-CN" b="0" i="0" dirty="0">
                <a:solidFill>
                  <a:srgbClr val="333333"/>
                </a:solidFill>
                <a:effectLst/>
              </a:rPr>
              <a:t>But the alligators would escape and find their way into the New York sewer system where they started reproducing, grew to huge sizes, and now strike fear into sewer workers.</a:t>
            </a:r>
            <a:endParaRPr kumimoji="1" lang="en-US" altLang="zh-CN" dirty="0">
              <a:cs typeface="Calibri" panose="020F0502020204030204" pitchFamily="34" charset="0"/>
            </a:endParaRPr>
          </a:p>
        </p:txBody>
      </p:sp>
      <p:sp>
        <p:nvSpPr>
          <p:cNvPr id="2" name="Slide Number Placeholder 1">
            <a:extLst>
              <a:ext uri="{FF2B5EF4-FFF2-40B4-BE49-F238E27FC236}">
                <a16:creationId xmlns:a16="http://schemas.microsoft.com/office/drawing/2014/main" id="{F589ADDC-E8B9-6A4A-AB74-EB2FE255CF82}"/>
              </a:ext>
            </a:extLst>
          </p:cNvPr>
          <p:cNvSpPr>
            <a:spLocks noGrp="1"/>
          </p:cNvSpPr>
          <p:nvPr>
            <p:ph type="sldNum" sz="quarter" idx="12"/>
          </p:nvPr>
        </p:nvSpPr>
        <p:spPr/>
        <p:txBody>
          <a:bodyPr/>
          <a:lstStyle/>
          <a:p>
            <a:fld id="{409EA4F7-EE48-7544-9A25-19F1CE3075A1}" type="slidenum">
              <a:rPr kumimoji="1" lang="zh-CN" altLang="en-US" smtClean="0"/>
              <a:t>7</a:t>
            </a:fld>
            <a:endParaRPr kumimoji="1" lang="zh-CN" altLang="en-US"/>
          </a:p>
        </p:txBody>
      </p:sp>
      <p:cxnSp>
        <p:nvCxnSpPr>
          <p:cNvPr id="3" name="Straight Connector 2">
            <a:extLst>
              <a:ext uri="{FF2B5EF4-FFF2-40B4-BE49-F238E27FC236}">
                <a16:creationId xmlns:a16="http://schemas.microsoft.com/office/drawing/2014/main" id="{F517DFE8-A4F6-2822-4327-9431FC7F2C67}"/>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BAD820E-B5B2-438D-3EB6-8CF663CBC0A4}"/>
              </a:ext>
            </a:extLst>
          </p:cNvPr>
          <p:cNvSpPr>
            <a:spLocks noGrp="1"/>
          </p:cNvSpPr>
          <p:nvPr>
            <p:ph type="ctrTitle"/>
          </p:nvPr>
        </p:nvSpPr>
        <p:spPr>
          <a:xfrm>
            <a:off x="722811" y="225348"/>
            <a:ext cx="9144000" cy="552604"/>
          </a:xfrm>
        </p:spPr>
        <p:txBody>
          <a:bodyPr>
            <a:normAutofit/>
          </a:bodyPr>
          <a:lstStyle/>
          <a:p>
            <a:pPr algn="l"/>
            <a:r>
              <a:rPr lang="en-US" altLang="zh-CN" sz="3200" b="1" u="sng" dirty="0">
                <a:solidFill>
                  <a:schemeClr val="accent5">
                    <a:lumMod val="75000"/>
                  </a:schemeClr>
                </a:solidFill>
                <a:latin typeface="Agency FB" panose="020B0503020202020204" pitchFamily="34" charset="0"/>
              </a:rPr>
              <a:t>Conversation</a:t>
            </a:r>
            <a:endParaRPr lang="zh-CN" altLang="en-US" sz="3200" b="1" u="sng" dirty="0">
              <a:solidFill>
                <a:schemeClr val="accent5">
                  <a:lumMod val="75000"/>
                </a:schemeClr>
              </a:solidFill>
              <a:latin typeface="Agency FB" panose="020B0503020202020204" pitchFamily="34" charset="0"/>
            </a:endParaRPr>
          </a:p>
        </p:txBody>
      </p:sp>
      <p:sp>
        <p:nvSpPr>
          <p:cNvPr id="6" name="Title 1">
            <a:extLst>
              <a:ext uri="{FF2B5EF4-FFF2-40B4-BE49-F238E27FC236}">
                <a16:creationId xmlns:a16="http://schemas.microsoft.com/office/drawing/2014/main" id="{20F297D7-8A17-FFE3-FC13-58183851791B}"/>
              </a:ext>
            </a:extLst>
          </p:cNvPr>
          <p:cNvSpPr txBox="1">
            <a:spLocks/>
          </p:cNvSpPr>
          <p:nvPr/>
        </p:nvSpPr>
        <p:spPr>
          <a:xfrm>
            <a:off x="722811" y="2712720"/>
            <a:ext cx="9144000" cy="12449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u="sng" dirty="0">
                <a:solidFill>
                  <a:schemeClr val="accent5">
                    <a:lumMod val="75000"/>
                  </a:schemeClr>
                </a:solidFill>
                <a:latin typeface="Agency FB" panose="020B0503020202020204" pitchFamily="34" charset="0"/>
              </a:rPr>
              <a:t>Lecture</a:t>
            </a:r>
            <a:endParaRPr lang="zh-CN" altLang="en-US" sz="3200" b="1" u="sng" dirty="0">
              <a:solidFill>
                <a:schemeClr val="accent5">
                  <a:lumMod val="75000"/>
                </a:schemeClr>
              </a:solidFill>
              <a:latin typeface="Agency FB" panose="020B0503020202020204" pitchFamily="34" charset="0"/>
            </a:endParaRPr>
          </a:p>
        </p:txBody>
      </p:sp>
      <p:sp>
        <p:nvSpPr>
          <p:cNvPr id="7" name="TextBox 6">
            <a:extLst>
              <a:ext uri="{FF2B5EF4-FFF2-40B4-BE49-F238E27FC236}">
                <a16:creationId xmlns:a16="http://schemas.microsoft.com/office/drawing/2014/main" id="{E4484CC0-99DD-7961-87B7-FB4E4C0050BC}"/>
              </a:ext>
            </a:extLst>
          </p:cNvPr>
          <p:cNvSpPr txBox="1"/>
          <p:nvPr/>
        </p:nvSpPr>
        <p:spPr>
          <a:xfrm flipH="1">
            <a:off x="10153360" y="5833130"/>
            <a:ext cx="2160874" cy="523220"/>
          </a:xfrm>
          <a:prstGeom prst="rect">
            <a:avLst/>
          </a:prstGeom>
          <a:noFill/>
        </p:spPr>
        <p:txBody>
          <a:bodyPr wrap="square" rtlCol="0">
            <a:spAutoFit/>
          </a:bodyPr>
          <a:lstStyle/>
          <a:p>
            <a:pPr algn="ctr"/>
            <a:r>
              <a:rPr lang="en-US" altLang="zh-CN" sz="2800" b="1" dirty="0">
                <a:latin typeface="Agency FB" panose="020B0503020202020204" pitchFamily="34" charset="0"/>
              </a:rPr>
              <a:t>Group9120</a:t>
            </a:r>
            <a:endParaRPr lang="zh-CN" altLang="en-US" sz="2800" b="1" dirty="0">
              <a:latin typeface="Agency FB" panose="020B0503020202020204" pitchFamily="34" charset="0"/>
            </a:endParaRPr>
          </a:p>
        </p:txBody>
      </p:sp>
      <p:sp>
        <p:nvSpPr>
          <p:cNvPr id="8" name="TextBox 7">
            <a:extLst>
              <a:ext uri="{FF2B5EF4-FFF2-40B4-BE49-F238E27FC236}">
                <a16:creationId xmlns:a16="http://schemas.microsoft.com/office/drawing/2014/main" id="{86E4E79F-CDF7-EB23-6082-F53744D3F5F5}"/>
              </a:ext>
            </a:extLst>
          </p:cNvPr>
          <p:cNvSpPr txBox="1"/>
          <p:nvPr/>
        </p:nvSpPr>
        <p:spPr>
          <a:xfrm>
            <a:off x="2878344" y="105010"/>
            <a:ext cx="1851789" cy="1554272"/>
          </a:xfrm>
          <a:prstGeom prst="rect">
            <a:avLst/>
          </a:prstGeom>
          <a:noFill/>
        </p:spPr>
        <p:txBody>
          <a:bodyPr wrap="none" rtlCol="0">
            <a:spAutoFit/>
          </a:bodyPr>
          <a:lstStyle/>
          <a:p>
            <a:pPr>
              <a:spcAft>
                <a:spcPts val="600"/>
              </a:spcAft>
            </a:pPr>
            <a:r>
              <a:rPr lang="en-US" altLang="zh-CN" sz="2000" dirty="0">
                <a:solidFill>
                  <a:srgbClr val="FF0000"/>
                </a:solidFill>
              </a:rPr>
              <a:t>Very fast</a:t>
            </a:r>
          </a:p>
          <a:p>
            <a:pPr>
              <a:spcAft>
                <a:spcPts val="600"/>
              </a:spcAft>
            </a:pPr>
            <a:r>
              <a:rPr lang="en-US" altLang="zh-CN" sz="2000" dirty="0">
                <a:solidFill>
                  <a:srgbClr val="FF0000"/>
                </a:solidFill>
              </a:rPr>
              <a:t>Very Colloquial</a:t>
            </a:r>
          </a:p>
          <a:p>
            <a:pPr>
              <a:spcAft>
                <a:spcPts val="600"/>
              </a:spcAft>
            </a:pPr>
            <a:r>
              <a:rPr lang="en-US" altLang="zh-CN" sz="2000" dirty="0">
                <a:solidFill>
                  <a:srgbClr val="FF0000"/>
                </a:solidFill>
              </a:rPr>
              <a:t>Fragmented</a:t>
            </a:r>
          </a:p>
          <a:p>
            <a:pPr>
              <a:spcAft>
                <a:spcPts val="600"/>
              </a:spcAft>
            </a:pPr>
            <a:endParaRPr lang="zh-CN" altLang="en-US" sz="2000" dirty="0">
              <a:solidFill>
                <a:srgbClr val="FF0000"/>
              </a:solidFill>
            </a:endParaRPr>
          </a:p>
        </p:txBody>
      </p:sp>
      <p:sp>
        <p:nvSpPr>
          <p:cNvPr id="9" name="TextBox 8">
            <a:extLst>
              <a:ext uri="{FF2B5EF4-FFF2-40B4-BE49-F238E27FC236}">
                <a16:creationId xmlns:a16="http://schemas.microsoft.com/office/drawing/2014/main" id="{5D3A80DD-E452-8BC1-1A79-A16E619D88CF}"/>
              </a:ext>
            </a:extLst>
          </p:cNvPr>
          <p:cNvSpPr txBox="1"/>
          <p:nvPr/>
        </p:nvSpPr>
        <p:spPr>
          <a:xfrm>
            <a:off x="2994561" y="2955987"/>
            <a:ext cx="1285929" cy="1554272"/>
          </a:xfrm>
          <a:prstGeom prst="rect">
            <a:avLst/>
          </a:prstGeom>
          <a:noFill/>
        </p:spPr>
        <p:txBody>
          <a:bodyPr wrap="none" rtlCol="0">
            <a:spAutoFit/>
          </a:bodyPr>
          <a:lstStyle/>
          <a:p>
            <a:pPr>
              <a:spcAft>
                <a:spcPts val="600"/>
              </a:spcAft>
            </a:pPr>
            <a:r>
              <a:rPr lang="en-US" altLang="zh-CN" sz="2000" dirty="0">
                <a:solidFill>
                  <a:srgbClr val="FF0000"/>
                </a:solidFill>
              </a:rPr>
              <a:t>Fast</a:t>
            </a:r>
          </a:p>
          <a:p>
            <a:pPr>
              <a:spcAft>
                <a:spcPts val="600"/>
              </a:spcAft>
            </a:pPr>
            <a:r>
              <a:rPr lang="en-US" altLang="zh-CN" sz="2000" dirty="0">
                <a:solidFill>
                  <a:srgbClr val="FF0000"/>
                </a:solidFill>
              </a:rPr>
              <a:t>Colloquial</a:t>
            </a:r>
          </a:p>
          <a:p>
            <a:pPr>
              <a:spcAft>
                <a:spcPts val="600"/>
              </a:spcAft>
            </a:pPr>
            <a:r>
              <a:rPr lang="en-US" altLang="zh-CN" sz="2000" dirty="0">
                <a:solidFill>
                  <a:srgbClr val="FF0000"/>
                </a:solidFill>
              </a:rPr>
              <a:t>Complex</a:t>
            </a:r>
          </a:p>
          <a:p>
            <a:pPr>
              <a:spcAft>
                <a:spcPts val="600"/>
              </a:spcAft>
            </a:pPr>
            <a:endParaRPr lang="zh-CN" altLang="en-US" sz="2000" dirty="0">
              <a:solidFill>
                <a:srgbClr val="FF0000"/>
              </a:solidFill>
            </a:endParaRPr>
          </a:p>
        </p:txBody>
      </p:sp>
      <p:sp>
        <p:nvSpPr>
          <p:cNvPr id="11" name="TextBox 10">
            <a:extLst>
              <a:ext uri="{FF2B5EF4-FFF2-40B4-BE49-F238E27FC236}">
                <a16:creationId xmlns:a16="http://schemas.microsoft.com/office/drawing/2014/main" id="{64180D5D-3FDC-8789-689F-2A973EA11786}"/>
              </a:ext>
            </a:extLst>
          </p:cNvPr>
          <p:cNvSpPr txBox="1"/>
          <p:nvPr/>
        </p:nvSpPr>
        <p:spPr>
          <a:xfrm>
            <a:off x="7432766" y="2299484"/>
            <a:ext cx="4036423" cy="1754326"/>
          </a:xfrm>
          <a:prstGeom prst="rect">
            <a:avLst/>
          </a:prstGeom>
          <a:noFill/>
        </p:spPr>
        <p:txBody>
          <a:bodyPr wrap="square">
            <a:spAutoFit/>
          </a:bodyPr>
          <a:lstStyle/>
          <a:p>
            <a:r>
              <a:rPr lang="en-US" altLang="zh-CN" sz="1800" b="0" i="0" dirty="0">
                <a:effectLst/>
              </a:rPr>
              <a:t>The first farmers, who may have lived as long as 10,000 years ago, undoubtedly used simple techniques and still relied primarily on other forms of food production, such as hunting, foraging, or pastoralism.</a:t>
            </a:r>
            <a:endParaRPr lang="zh-CN" altLang="en-US" dirty="0"/>
          </a:p>
        </p:txBody>
      </p:sp>
      <p:sp>
        <p:nvSpPr>
          <p:cNvPr id="12" name="Title 1">
            <a:extLst>
              <a:ext uri="{FF2B5EF4-FFF2-40B4-BE49-F238E27FC236}">
                <a16:creationId xmlns:a16="http://schemas.microsoft.com/office/drawing/2014/main" id="{73219A1C-11E0-44FA-2201-9B0B8EA6E023}"/>
              </a:ext>
            </a:extLst>
          </p:cNvPr>
          <p:cNvSpPr txBox="1">
            <a:spLocks/>
          </p:cNvSpPr>
          <p:nvPr/>
        </p:nvSpPr>
        <p:spPr>
          <a:xfrm>
            <a:off x="7432766" y="1613476"/>
            <a:ext cx="2801983" cy="5526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b="1" u="sng" dirty="0">
                <a:solidFill>
                  <a:schemeClr val="accent5">
                    <a:lumMod val="75000"/>
                  </a:schemeClr>
                </a:solidFill>
                <a:latin typeface="Agency FB" panose="020B0503020202020204" pitchFamily="34" charset="0"/>
              </a:rPr>
              <a:t>Reading</a:t>
            </a:r>
            <a:endParaRPr lang="zh-CN" altLang="en-US" sz="3200" b="1" u="sng" dirty="0">
              <a:solidFill>
                <a:schemeClr val="accent5">
                  <a:lumMod val="75000"/>
                </a:schemeClr>
              </a:solidFill>
              <a:latin typeface="Agency FB" panose="020B0503020202020204" pitchFamily="34" charset="0"/>
            </a:endParaRPr>
          </a:p>
        </p:txBody>
      </p:sp>
      <p:sp>
        <p:nvSpPr>
          <p:cNvPr id="13" name="TextBox 12">
            <a:extLst>
              <a:ext uri="{FF2B5EF4-FFF2-40B4-BE49-F238E27FC236}">
                <a16:creationId xmlns:a16="http://schemas.microsoft.com/office/drawing/2014/main" id="{F6C5B0AC-C4A3-DDE7-0079-6C96144BF0C9}"/>
              </a:ext>
            </a:extLst>
          </p:cNvPr>
          <p:cNvSpPr txBox="1"/>
          <p:nvPr/>
        </p:nvSpPr>
        <p:spPr>
          <a:xfrm>
            <a:off x="8833757" y="1062293"/>
            <a:ext cx="1678665" cy="1554272"/>
          </a:xfrm>
          <a:prstGeom prst="rect">
            <a:avLst/>
          </a:prstGeom>
          <a:noFill/>
        </p:spPr>
        <p:txBody>
          <a:bodyPr wrap="none" rtlCol="0">
            <a:spAutoFit/>
          </a:bodyPr>
          <a:lstStyle/>
          <a:p>
            <a:pPr>
              <a:spcAft>
                <a:spcPts val="600"/>
              </a:spcAft>
            </a:pPr>
            <a:endParaRPr lang="en-US" altLang="zh-CN" sz="2000" dirty="0">
              <a:solidFill>
                <a:srgbClr val="FF0000"/>
              </a:solidFill>
            </a:endParaRPr>
          </a:p>
          <a:p>
            <a:pPr>
              <a:spcAft>
                <a:spcPts val="600"/>
              </a:spcAft>
            </a:pPr>
            <a:r>
              <a:rPr lang="en-US" altLang="zh-CN" sz="2000" dirty="0">
                <a:solidFill>
                  <a:srgbClr val="FF0000"/>
                </a:solidFill>
              </a:rPr>
              <a:t>Formal</a:t>
            </a:r>
          </a:p>
          <a:p>
            <a:pPr>
              <a:spcAft>
                <a:spcPts val="600"/>
              </a:spcAft>
            </a:pPr>
            <a:r>
              <a:rPr lang="en-US" altLang="zh-CN" sz="2000" dirty="0">
                <a:solidFill>
                  <a:srgbClr val="FF0000"/>
                </a:solidFill>
              </a:rPr>
              <a:t>Very complex</a:t>
            </a:r>
          </a:p>
          <a:p>
            <a:pPr>
              <a:spcAft>
                <a:spcPts val="600"/>
              </a:spcAft>
            </a:pPr>
            <a:endParaRPr lang="zh-CN" altLang="en-US" sz="2000" dirty="0">
              <a:solidFill>
                <a:srgbClr val="FF0000"/>
              </a:solidFill>
            </a:endParaRPr>
          </a:p>
        </p:txBody>
      </p:sp>
      <p:cxnSp>
        <p:nvCxnSpPr>
          <p:cNvPr id="15" name="Straight Connector 14">
            <a:extLst>
              <a:ext uri="{FF2B5EF4-FFF2-40B4-BE49-F238E27FC236}">
                <a16:creationId xmlns:a16="http://schemas.microsoft.com/office/drawing/2014/main" id="{96EB7B0E-41B3-9286-45F8-51A52805B835}"/>
              </a:ext>
            </a:extLst>
          </p:cNvPr>
          <p:cNvCxnSpPr>
            <a:cxnSpLocks/>
          </p:cNvCxnSpPr>
          <p:nvPr/>
        </p:nvCxnSpPr>
        <p:spPr>
          <a:xfrm>
            <a:off x="6918370" y="1170137"/>
            <a:ext cx="0" cy="247469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DC44B9-40A1-41D6-F34D-4409D2B4F03D}"/>
              </a:ext>
            </a:extLst>
          </p:cNvPr>
          <p:cNvSpPr txBox="1"/>
          <p:nvPr/>
        </p:nvSpPr>
        <p:spPr>
          <a:xfrm>
            <a:off x="4567219" y="327713"/>
            <a:ext cx="1425390" cy="646331"/>
          </a:xfrm>
          <a:prstGeom prst="rect">
            <a:avLst/>
          </a:prstGeom>
          <a:noFill/>
        </p:spPr>
        <p:txBody>
          <a:bodyPr wrap="none" rtlCol="0">
            <a:spAutoFit/>
          </a:bodyPr>
          <a:lstStyle/>
          <a:p>
            <a:r>
              <a:rPr lang="en-US" altLang="zh-CN" sz="3600" dirty="0">
                <a:solidFill>
                  <a:srgbClr val="00B0F0"/>
                </a:solidFill>
              </a:rPr>
              <a:t>Speed</a:t>
            </a:r>
            <a:endParaRPr lang="zh-CN" altLang="en-US" sz="3600" dirty="0">
              <a:solidFill>
                <a:srgbClr val="00B0F0"/>
              </a:solidFill>
            </a:endParaRPr>
          </a:p>
        </p:txBody>
      </p:sp>
      <p:sp>
        <p:nvSpPr>
          <p:cNvPr id="20" name="TextBox 19">
            <a:extLst>
              <a:ext uri="{FF2B5EF4-FFF2-40B4-BE49-F238E27FC236}">
                <a16:creationId xmlns:a16="http://schemas.microsoft.com/office/drawing/2014/main" id="{68B0175A-E810-D6F8-E439-644787483525}"/>
              </a:ext>
            </a:extLst>
          </p:cNvPr>
          <p:cNvSpPr txBox="1"/>
          <p:nvPr/>
        </p:nvSpPr>
        <p:spPr>
          <a:xfrm>
            <a:off x="7426425" y="783815"/>
            <a:ext cx="1962397" cy="646331"/>
          </a:xfrm>
          <a:prstGeom prst="rect">
            <a:avLst/>
          </a:prstGeom>
          <a:noFill/>
        </p:spPr>
        <p:txBody>
          <a:bodyPr wrap="none" rtlCol="0">
            <a:spAutoFit/>
          </a:bodyPr>
          <a:lstStyle/>
          <a:p>
            <a:r>
              <a:rPr lang="en-US" altLang="zh-CN" sz="3600" dirty="0">
                <a:solidFill>
                  <a:srgbClr val="00B0F0"/>
                </a:solidFill>
              </a:rPr>
              <a:t>Accuracy</a:t>
            </a:r>
            <a:endParaRPr lang="zh-CN" altLang="en-US" sz="3600" dirty="0">
              <a:solidFill>
                <a:srgbClr val="00B0F0"/>
              </a:solidFill>
            </a:endParaRPr>
          </a:p>
        </p:txBody>
      </p:sp>
      <p:sp>
        <p:nvSpPr>
          <p:cNvPr id="21" name="TextBox 20">
            <a:extLst>
              <a:ext uri="{FF2B5EF4-FFF2-40B4-BE49-F238E27FC236}">
                <a16:creationId xmlns:a16="http://schemas.microsoft.com/office/drawing/2014/main" id="{5AB82003-F270-CD90-E55E-2BFE83C0C9B9}"/>
              </a:ext>
            </a:extLst>
          </p:cNvPr>
          <p:cNvSpPr txBox="1"/>
          <p:nvPr/>
        </p:nvSpPr>
        <p:spPr>
          <a:xfrm>
            <a:off x="2495386" y="5373165"/>
            <a:ext cx="3802644" cy="646331"/>
          </a:xfrm>
          <a:prstGeom prst="rect">
            <a:avLst/>
          </a:prstGeom>
          <a:noFill/>
        </p:spPr>
        <p:txBody>
          <a:bodyPr wrap="none" rtlCol="0">
            <a:spAutoFit/>
          </a:bodyPr>
          <a:lstStyle/>
          <a:p>
            <a:r>
              <a:rPr lang="en-US" altLang="zh-CN" sz="3600" dirty="0">
                <a:solidFill>
                  <a:srgbClr val="00B0F0"/>
                </a:solidFill>
              </a:rPr>
              <a:t>Speed &amp; Accuracy</a:t>
            </a:r>
            <a:endParaRPr lang="zh-CN" altLang="en-US" sz="3600" dirty="0">
              <a:solidFill>
                <a:srgbClr val="00B0F0"/>
              </a:solidFill>
            </a:endParaRPr>
          </a:p>
        </p:txBody>
      </p:sp>
      <p:cxnSp>
        <p:nvCxnSpPr>
          <p:cNvPr id="26" name="Straight Arrow Connector 25">
            <a:extLst>
              <a:ext uri="{FF2B5EF4-FFF2-40B4-BE49-F238E27FC236}">
                <a16:creationId xmlns:a16="http://schemas.microsoft.com/office/drawing/2014/main" id="{1E168989-B093-0B46-4BA2-D88AB6746CCA}"/>
              </a:ext>
            </a:extLst>
          </p:cNvPr>
          <p:cNvCxnSpPr>
            <a:cxnSpLocks/>
          </p:cNvCxnSpPr>
          <p:nvPr/>
        </p:nvCxnSpPr>
        <p:spPr>
          <a:xfrm>
            <a:off x="4963885" y="2955987"/>
            <a:ext cx="0" cy="927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C669A1-A252-1B76-4BE9-78740D26A9AB}"/>
              </a:ext>
            </a:extLst>
          </p:cNvPr>
          <p:cNvCxnSpPr>
            <a:cxnSpLocks/>
          </p:cNvCxnSpPr>
          <p:nvPr/>
        </p:nvCxnSpPr>
        <p:spPr>
          <a:xfrm flipH="1">
            <a:off x="6298030" y="4088641"/>
            <a:ext cx="977731" cy="8313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919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EFCC00-9659-A944-AA48-ED5FEB8DE463}"/>
              </a:ext>
            </a:extLst>
          </p:cNvPr>
          <p:cNvSpPr txBox="1"/>
          <p:nvPr/>
        </p:nvSpPr>
        <p:spPr>
          <a:xfrm>
            <a:off x="534956" y="749422"/>
            <a:ext cx="6431404"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1. What is the lecture mainly about?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The transplantation of young coral to new reef sites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Efforts to improve the chances of survival of coral reefs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The effects of temperature change on coral reefs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Confirming the reasons behind the decline of coral reefs</a:t>
            </a:r>
          </a:p>
        </p:txBody>
      </p:sp>
      <p:sp>
        <p:nvSpPr>
          <p:cNvPr id="5" name="文本框 4">
            <a:extLst>
              <a:ext uri="{FF2B5EF4-FFF2-40B4-BE49-F238E27FC236}">
                <a16:creationId xmlns:a16="http://schemas.microsoft.com/office/drawing/2014/main" id="{4B8DABDB-8315-5442-8B59-C8F0B7358DD6}"/>
              </a:ext>
            </a:extLst>
          </p:cNvPr>
          <p:cNvSpPr txBox="1"/>
          <p:nvPr/>
        </p:nvSpPr>
        <p:spPr>
          <a:xfrm>
            <a:off x="585216" y="3550921"/>
            <a:ext cx="6096000"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2. According to the professor, how might researches predict the onset of coral bleaching in the future?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By monitoring populations of coral predators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By monitoring bleach-resistant coral species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By monitoring sea surface temperatures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By monitoring degraded reefs that have recovered</a:t>
            </a:r>
          </a:p>
        </p:txBody>
      </p:sp>
      <p:sp>
        <p:nvSpPr>
          <p:cNvPr id="7" name="文本框 6">
            <a:extLst>
              <a:ext uri="{FF2B5EF4-FFF2-40B4-BE49-F238E27FC236}">
                <a16:creationId xmlns:a16="http://schemas.microsoft.com/office/drawing/2014/main" id="{BAE565BC-6491-2E42-8551-C44649D8B409}"/>
              </a:ext>
            </a:extLst>
          </p:cNvPr>
          <p:cNvSpPr txBox="1"/>
          <p:nvPr/>
        </p:nvSpPr>
        <p:spPr>
          <a:xfrm>
            <a:off x="7068311" y="1716468"/>
            <a:ext cx="4588733"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3.What is the professor's opinion about coral transplantation?</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It is cost-effective.</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It is long-term solution.</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It is producing encouraging results.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It does not solve the underlying problems.</a:t>
            </a:r>
          </a:p>
        </p:txBody>
      </p:sp>
      <p:sp>
        <p:nvSpPr>
          <p:cNvPr id="2" name="灯片编号占位符 1">
            <a:extLst>
              <a:ext uri="{FF2B5EF4-FFF2-40B4-BE49-F238E27FC236}">
                <a16:creationId xmlns:a16="http://schemas.microsoft.com/office/drawing/2014/main" id="{8A5901A6-D17F-3E48-AA14-0D94AC37A4A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275595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88110F-AB0B-9147-80A4-CFF5DD3A7485}"/>
              </a:ext>
            </a:extLst>
          </p:cNvPr>
          <p:cNvSpPr txBox="1"/>
          <p:nvPr/>
        </p:nvSpPr>
        <p:spPr>
          <a:xfrm>
            <a:off x="512064" y="440311"/>
            <a:ext cx="5988263"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4.Why does the professor discuss refugia? [Click on 2 answers.]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To explain that the location of coral within a reef affects the coral’s ability to survive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To point out why some coral species are more susceptible to bleaching than others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To suggest that bleaching is not as detrimental to coral health as first thought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To illustrate the importance of studying coral that has a low vulnerability to bleaching</a:t>
            </a:r>
          </a:p>
        </p:txBody>
      </p:sp>
      <p:sp>
        <p:nvSpPr>
          <p:cNvPr id="5" name="文本框 4">
            <a:extLst>
              <a:ext uri="{FF2B5EF4-FFF2-40B4-BE49-F238E27FC236}">
                <a16:creationId xmlns:a16="http://schemas.microsoft.com/office/drawing/2014/main" id="{454E378E-4D28-5D41-BCAD-7C4CE5799CFA}"/>
              </a:ext>
            </a:extLst>
          </p:cNvPr>
          <p:cNvSpPr txBox="1"/>
          <p:nvPr/>
        </p:nvSpPr>
        <p:spPr>
          <a:xfrm>
            <a:off x="512064" y="3756714"/>
            <a:ext cx="7339584"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5.What does the professor imply about the impact of mangrove forests on coral-reef ecosystems?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Mangrove forests provide habitat for wildlife that feed on coral predators.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Mangrove forests improve the water quality of nearby reefs.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Mangrove forests can produce sediments that pollute coral habitats.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Mangrove forests compete with nearby coral reefs for certain nutrients.</a:t>
            </a:r>
          </a:p>
        </p:txBody>
      </p:sp>
      <p:sp>
        <p:nvSpPr>
          <p:cNvPr id="7" name="文本框 6">
            <a:extLst>
              <a:ext uri="{FF2B5EF4-FFF2-40B4-BE49-F238E27FC236}">
                <a16:creationId xmlns:a16="http://schemas.microsoft.com/office/drawing/2014/main" id="{76E63981-69EB-0D4E-BA58-2FCF3AD9364A}"/>
              </a:ext>
            </a:extLst>
          </p:cNvPr>
          <p:cNvSpPr txBox="1"/>
          <p:nvPr/>
        </p:nvSpPr>
        <p:spPr>
          <a:xfrm>
            <a:off x="7717536" y="1026498"/>
            <a:ext cx="4076358"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6.According to the professor, what effect do lobsters and sea urchin have on a coral reef?</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They protect a reef by feeding on destructive organism.</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They harm a reef by taking away important nutrients.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They filter pollutants from water around a reef.</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They prevent a reef from growing by preying on young corals.</a:t>
            </a:r>
          </a:p>
        </p:txBody>
      </p:sp>
      <p:sp>
        <p:nvSpPr>
          <p:cNvPr id="2" name="灯片编号占位符 1">
            <a:extLst>
              <a:ext uri="{FF2B5EF4-FFF2-40B4-BE49-F238E27FC236}">
                <a16:creationId xmlns:a16="http://schemas.microsoft.com/office/drawing/2014/main" id="{97151CB0-B026-C540-A5EB-AF5C75E4D4C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036691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EFCC00-9659-A944-AA48-ED5FEB8DE463}"/>
              </a:ext>
            </a:extLst>
          </p:cNvPr>
          <p:cNvSpPr txBox="1"/>
          <p:nvPr/>
        </p:nvSpPr>
        <p:spPr>
          <a:xfrm>
            <a:off x="585216" y="752535"/>
            <a:ext cx="6096000"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1. What is the lecture mainly about?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The transplantation of young coral to new reef sites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B. Efforts to improve the chances of survival of coral reefs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The effects of temperature change on coral reefs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Confirming the reasons behind the decline of coral reefs</a:t>
            </a:r>
          </a:p>
        </p:txBody>
      </p:sp>
      <p:sp>
        <p:nvSpPr>
          <p:cNvPr id="5" name="文本框 4">
            <a:extLst>
              <a:ext uri="{FF2B5EF4-FFF2-40B4-BE49-F238E27FC236}">
                <a16:creationId xmlns:a16="http://schemas.microsoft.com/office/drawing/2014/main" id="{4B8DABDB-8315-5442-8B59-C8F0B7358DD6}"/>
              </a:ext>
            </a:extLst>
          </p:cNvPr>
          <p:cNvSpPr txBox="1"/>
          <p:nvPr/>
        </p:nvSpPr>
        <p:spPr>
          <a:xfrm>
            <a:off x="585216" y="3550921"/>
            <a:ext cx="6096000"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2. According to the professor, how might researches predict the onset of coral bleaching in the future?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By monitoring populations of coral predators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By monitoring bleach-resistant coral species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C. By monitoring sea surface temperatures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By monitoring degraded reefs that have recovered</a:t>
            </a:r>
          </a:p>
        </p:txBody>
      </p:sp>
      <p:sp>
        <p:nvSpPr>
          <p:cNvPr id="7" name="文本框 6">
            <a:extLst>
              <a:ext uri="{FF2B5EF4-FFF2-40B4-BE49-F238E27FC236}">
                <a16:creationId xmlns:a16="http://schemas.microsoft.com/office/drawing/2014/main" id="{BAE565BC-6491-2E42-8551-C44649D8B409}"/>
              </a:ext>
            </a:extLst>
          </p:cNvPr>
          <p:cNvSpPr txBox="1"/>
          <p:nvPr/>
        </p:nvSpPr>
        <p:spPr>
          <a:xfrm>
            <a:off x="6798906" y="2305615"/>
            <a:ext cx="4807878" cy="224676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3. What is the professor's opinion about coral transplantation?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It is cost-effective.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It is long-term solution.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It is producing encouraging results.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D. It does not solve the underlying problems.</a:t>
            </a:r>
          </a:p>
        </p:txBody>
      </p:sp>
      <p:sp>
        <p:nvSpPr>
          <p:cNvPr id="2" name="灯片编号占位符 1">
            <a:extLst>
              <a:ext uri="{FF2B5EF4-FFF2-40B4-BE49-F238E27FC236}">
                <a16:creationId xmlns:a16="http://schemas.microsoft.com/office/drawing/2014/main" id="{D30EB273-AAF1-5148-AED2-13FCF0B2264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332149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88110F-AB0B-9147-80A4-CFF5DD3A7485}"/>
              </a:ext>
            </a:extLst>
          </p:cNvPr>
          <p:cNvSpPr txBox="1"/>
          <p:nvPr/>
        </p:nvSpPr>
        <p:spPr>
          <a:xfrm>
            <a:off x="512064" y="440311"/>
            <a:ext cx="6096000"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4. Why does the professor discuss refugia? [Click on 2 answers.]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A. To explain that the location of coral within a reef affects the coral’s ability to survive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To point out why some coral species are more susceptible to bleaching than others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To suggest that bleaching is not as detrimental to coral health as first thought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D. To illustrate the importance of studying coral that has a low vulnerability to bleaching</a:t>
            </a:r>
          </a:p>
        </p:txBody>
      </p:sp>
      <p:sp>
        <p:nvSpPr>
          <p:cNvPr id="5" name="文本框 4">
            <a:extLst>
              <a:ext uri="{FF2B5EF4-FFF2-40B4-BE49-F238E27FC236}">
                <a16:creationId xmlns:a16="http://schemas.microsoft.com/office/drawing/2014/main" id="{454E378E-4D28-5D41-BCAD-7C4CE5799CFA}"/>
              </a:ext>
            </a:extLst>
          </p:cNvPr>
          <p:cNvSpPr txBox="1"/>
          <p:nvPr/>
        </p:nvSpPr>
        <p:spPr>
          <a:xfrm>
            <a:off x="512064" y="3756714"/>
            <a:ext cx="7339584"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5. What does the professor imply about the impact of mangrove forests on coral-reef ecosystems?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A. Mangrove forests provide habitat for wildlife that feed on coral predators.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B. Mangrove forests improve the water quality of nearby reefs.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Mangrove forests can produce sediments that pollute coral habitats.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Mangrove forests compete with nearby coral reefs for certain nutrients.</a:t>
            </a:r>
          </a:p>
        </p:txBody>
      </p:sp>
      <p:sp>
        <p:nvSpPr>
          <p:cNvPr id="7" name="文本框 6">
            <a:extLst>
              <a:ext uri="{FF2B5EF4-FFF2-40B4-BE49-F238E27FC236}">
                <a16:creationId xmlns:a16="http://schemas.microsoft.com/office/drawing/2014/main" id="{76E63981-69EB-0D4E-BA58-2FCF3AD9364A}"/>
              </a:ext>
            </a:extLst>
          </p:cNvPr>
          <p:cNvSpPr txBox="1"/>
          <p:nvPr/>
        </p:nvSpPr>
        <p:spPr>
          <a:xfrm>
            <a:off x="7717536" y="1026498"/>
            <a:ext cx="3962400"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6. According to the professor, what effect do lobsters and sea urchin have on a coral reef?</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srgbClr val="27CED7">
                    <a:lumMod val="75000"/>
                  </a:srgbClr>
                </a:solidFill>
                <a:effectLst/>
                <a:uLnTx/>
                <a:uFillTx/>
                <a:latin typeface="Helvetica Neue" panose="02000503000000020004" pitchFamily="2" charset="0"/>
                <a:ea typeface="宋体" panose="02010600030101010101" pitchFamily="2" charset="-122"/>
                <a:cs typeface="+mn-cs"/>
              </a:rPr>
              <a:t>A. They protect a reef by feeding on destructive organism.</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B. They harm a reef by taking away important nutrients.</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C. They filter pollutants from water around a reef.</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D. They prevent a reef from growing by preying on young corals.</a:t>
            </a:r>
          </a:p>
        </p:txBody>
      </p:sp>
      <p:sp>
        <p:nvSpPr>
          <p:cNvPr id="2" name="灯片编号占位符 1">
            <a:extLst>
              <a:ext uri="{FF2B5EF4-FFF2-40B4-BE49-F238E27FC236}">
                <a16:creationId xmlns:a16="http://schemas.microsoft.com/office/drawing/2014/main" id="{9CE12159-1184-DB4F-A07E-2CDFEF16111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1566463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0F454-7698-704F-B09A-7F7DC6F78AA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31587FE-1605-774A-988E-A27A8041AD48}" type="slidenum">
              <a:rPr kumimoji="1" lang="zh-CN" altLang="en-US" sz="1000" b="0" i="0" u="none" strike="noStrike" kern="1200" cap="none" spc="0" normalizeH="0" baseline="0" noProof="0" smtClean="0">
                <a:ln>
                  <a:noFill/>
                </a:ln>
                <a:solidFill>
                  <a:prstClr val="black">
                    <a:lumMod val="75000"/>
                    <a:lumOff val="25000"/>
                  </a:prstClr>
                </a:solidFill>
                <a:effectLst/>
                <a:uLnTx/>
                <a:uFillTx/>
                <a:latin typeface="Century Gothic" panose="020B050202020202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1" lang="zh-CN" altLang="en-US" sz="1000" b="0" i="0" u="none" strike="noStrike" kern="1200" cap="none" spc="0" normalizeH="0" baseline="0" noProof="0">
              <a:ln>
                <a:noFill/>
              </a:ln>
              <a:solidFill>
                <a:prstClr val="black">
                  <a:lumMod val="75000"/>
                  <a:lumOff val="25000"/>
                </a:prstClr>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27677F6B-280B-6D4D-AB18-4A0E27386D7D}"/>
              </a:ext>
            </a:extLst>
          </p:cNvPr>
          <p:cNvSpPr txBox="1"/>
          <p:nvPr/>
        </p:nvSpPr>
        <p:spPr>
          <a:xfrm>
            <a:off x="711515" y="503535"/>
            <a:ext cx="5756704" cy="92333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5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rPr>
              <a:t>Congratulations!</a:t>
            </a:r>
            <a:endParaRPr kumimoji="1" lang="zh-CN" altLang="en-US" sz="5400" b="0" i="0" u="none" strike="noStrike" kern="1200" cap="none" spc="0" normalizeH="0" baseline="0" noProof="0" dirty="0">
              <a:ln>
                <a:noFill/>
              </a:ln>
              <a:solidFill>
                <a:prstClr val="black"/>
              </a:solidFill>
              <a:effectLst/>
              <a:uLnTx/>
              <a:uFillTx/>
              <a:latin typeface="Century Gothic" panose="020B0502020202020204"/>
              <a:ea typeface="宋体" panose="02010600030101010101" pitchFamily="2" charset="-122"/>
              <a:cs typeface="+mn-cs"/>
            </a:endParaRPr>
          </a:p>
        </p:txBody>
      </p:sp>
      <p:sp>
        <p:nvSpPr>
          <p:cNvPr id="4" name="文本框 6">
            <a:extLst>
              <a:ext uri="{FF2B5EF4-FFF2-40B4-BE49-F238E27FC236}">
                <a16:creationId xmlns:a16="http://schemas.microsoft.com/office/drawing/2014/main" id="{CC3CF57C-59F0-68A2-95D2-F4CC81862795}"/>
              </a:ext>
            </a:extLst>
          </p:cNvPr>
          <p:cNvSpPr txBox="1"/>
          <p:nvPr/>
        </p:nvSpPr>
        <p:spPr>
          <a:xfrm>
            <a:off x="927269" y="1847765"/>
            <a:ext cx="4540469" cy="17851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 altLang="zh-CN" sz="2000" b="1"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Related Reading</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TPO 47-3 Coral Reefs</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TPO 17-1 Symbiotic Relationships</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Helvetica Neue" panose="02000503000000020004" pitchFamily="2" charset="0"/>
                <a:ea typeface="宋体" panose="02010600030101010101" pitchFamily="2" charset="-122"/>
                <a:cs typeface="+mn-cs"/>
              </a:rPr>
              <a:t>TPO 44-3 Seagrasses</a:t>
            </a:r>
          </a:p>
        </p:txBody>
      </p:sp>
      <p:pic>
        <p:nvPicPr>
          <p:cNvPr id="8" name="Picture 7">
            <a:extLst>
              <a:ext uri="{FF2B5EF4-FFF2-40B4-BE49-F238E27FC236}">
                <a16:creationId xmlns:a16="http://schemas.microsoft.com/office/drawing/2014/main" id="{2BA25BB3-C6B2-ABA7-B2F8-4184AEE899C5}"/>
              </a:ext>
            </a:extLst>
          </p:cNvPr>
          <p:cNvPicPr>
            <a:picLocks noChangeAspect="1"/>
          </p:cNvPicPr>
          <p:nvPr/>
        </p:nvPicPr>
        <p:blipFill>
          <a:blip r:embed="rId2"/>
          <a:stretch>
            <a:fillRect/>
          </a:stretch>
        </p:blipFill>
        <p:spPr>
          <a:xfrm>
            <a:off x="5273809" y="2175330"/>
            <a:ext cx="4652507" cy="2507340"/>
          </a:xfrm>
          <a:prstGeom prst="rect">
            <a:avLst/>
          </a:prstGeom>
        </p:spPr>
      </p:pic>
    </p:spTree>
    <p:extLst>
      <p:ext uri="{BB962C8B-B14F-4D97-AF65-F5344CB8AC3E}">
        <p14:creationId xmlns:p14="http://schemas.microsoft.com/office/powerpoint/2010/main" val="20003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4AC0298-91D4-4669-8627-41B2F12C6226}"/>
              </a:ext>
            </a:extLst>
          </p:cNvPr>
          <p:cNvSpPr txBox="1"/>
          <p:nvPr/>
        </p:nvSpPr>
        <p:spPr>
          <a:xfrm flipH="1">
            <a:off x="9772803" y="5925473"/>
            <a:ext cx="21608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Group9120</a:t>
            </a:r>
            <a:endParaRPr kumimoji="0" lang="zh-CN" altLang="en-US" sz="28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endParaRPr>
          </a:p>
        </p:txBody>
      </p:sp>
      <p:cxnSp>
        <p:nvCxnSpPr>
          <p:cNvPr id="12" name="Straight Connector 11">
            <a:extLst>
              <a:ext uri="{FF2B5EF4-FFF2-40B4-BE49-F238E27FC236}">
                <a16:creationId xmlns:a16="http://schemas.microsoft.com/office/drawing/2014/main" id="{BCDF37BF-85F6-4E0D-A8FB-31EA89AC0B3A}"/>
              </a:ext>
            </a:extLst>
          </p:cNvPr>
          <p:cNvCxnSpPr/>
          <p:nvPr/>
        </p:nvCxnSpPr>
        <p:spPr>
          <a:xfrm>
            <a:off x="352338" y="201336"/>
            <a:ext cx="0" cy="64427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F9ED5C-AAA8-435A-91EA-262E696296E6}"/>
              </a:ext>
            </a:extLst>
          </p:cNvPr>
          <p:cNvSpPr txBox="1"/>
          <p:nvPr/>
        </p:nvSpPr>
        <p:spPr>
          <a:xfrm>
            <a:off x="1184366" y="1463961"/>
            <a:ext cx="6846125"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TPO </a:t>
            </a:r>
            <a:r>
              <a:rPr lang="en-US" altLang="zh-CN" sz="3600" b="1" dirty="0">
                <a:solidFill>
                  <a:prstClr val="black"/>
                </a:solidFill>
                <a:latin typeface="Agency FB" panose="020B0503020202020204" pitchFamily="34" charset="0"/>
                <a:ea typeface="等线" panose="02010600030101010101" pitchFamily="2" charset="-122"/>
              </a:rPr>
              <a:t>14</a:t>
            </a: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 – Conversation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gency FB" panose="020B0503020202020204" pitchFamily="34" charset="0"/>
                <a:ea typeface="等线" panose="02010600030101010101" pitchFamily="2" charset="-122"/>
                <a:cs typeface="+mn-cs"/>
              </a:rPr>
              <a:t>Prepare for a Career in Journalism</a:t>
            </a:r>
            <a:endPar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sng"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Tell us: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What is the main idea?</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What topics are involved?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Indie Flower" panose="02000000000000000000" pitchFamily="2" charset="0"/>
              <a:ea typeface="等线" panose="02010600030101010101" pitchFamily="2" charset="-122"/>
              <a:cs typeface="+mn-cs"/>
            </a:endParaRPr>
          </a:p>
        </p:txBody>
      </p:sp>
      <p:pic>
        <p:nvPicPr>
          <p:cNvPr id="8" name="Picture 7">
            <a:extLst>
              <a:ext uri="{FF2B5EF4-FFF2-40B4-BE49-F238E27FC236}">
                <a16:creationId xmlns:a16="http://schemas.microsoft.com/office/drawing/2014/main" id="{29A5261D-4A73-4807-99F1-7B00781CA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3002558"/>
            <a:ext cx="1690484" cy="1867189"/>
          </a:xfrm>
          <a:prstGeom prst="rect">
            <a:avLst/>
          </a:prstGeom>
        </p:spPr>
      </p:pic>
      <p:sp>
        <p:nvSpPr>
          <p:cNvPr id="2" name="Slide Number Placeholder 1">
            <a:extLst>
              <a:ext uri="{FF2B5EF4-FFF2-40B4-BE49-F238E27FC236}">
                <a16:creationId xmlns:a16="http://schemas.microsoft.com/office/drawing/2014/main" id="{E91655FE-CCE4-4018-80A9-4BF24284CF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TextBox 2">
            <a:extLst>
              <a:ext uri="{FF2B5EF4-FFF2-40B4-BE49-F238E27FC236}">
                <a16:creationId xmlns:a16="http://schemas.microsoft.com/office/drawing/2014/main" id="{4BC13161-3C7F-1E81-B4AC-274C7AA7D89A}"/>
              </a:ext>
            </a:extLst>
          </p:cNvPr>
          <p:cNvSpPr txBox="1"/>
          <p:nvPr/>
        </p:nvSpPr>
        <p:spPr>
          <a:xfrm>
            <a:off x="7366509" y="2246927"/>
            <a:ext cx="24881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Ink Free" panose="03080402000500000000" pitchFamily="66" charset="0"/>
                <a:ea typeface="等线" panose="02010600030101010101" pitchFamily="2" charset="-122"/>
                <a:cs typeface="+mn-cs"/>
              </a:rPr>
              <a:t>Let’s warm up!</a:t>
            </a:r>
            <a:endParaRPr kumimoji="0" lang="zh-CN" altLang="en-US" sz="2800" b="1" i="0" u="none" strike="noStrike" kern="1200" cap="none" spc="0" normalizeH="0" baseline="0" noProof="0" dirty="0">
              <a:ln>
                <a:noFill/>
              </a:ln>
              <a:solidFill>
                <a:srgbClr val="5B9BD5">
                  <a:lumMod val="75000"/>
                </a:srgbClr>
              </a:solidFill>
              <a:effectLst/>
              <a:uLnTx/>
              <a:uFillTx/>
              <a:latin typeface="Ink Free" panose="03080402000500000000" pitchFamily="66" charset="0"/>
              <a:ea typeface="等线" panose="02010600030101010101" pitchFamily="2" charset="-122"/>
              <a:cs typeface="+mn-cs"/>
            </a:endParaRPr>
          </a:p>
        </p:txBody>
      </p:sp>
      <p:sp>
        <p:nvSpPr>
          <p:cNvPr id="4" name="TextBox 3">
            <a:extLst>
              <a:ext uri="{FF2B5EF4-FFF2-40B4-BE49-F238E27FC236}">
                <a16:creationId xmlns:a16="http://schemas.microsoft.com/office/drawing/2014/main" id="{A47FF82A-658D-DFD6-AA2E-D24186B2C184}"/>
              </a:ext>
            </a:extLst>
          </p:cNvPr>
          <p:cNvSpPr txBox="1"/>
          <p:nvPr/>
        </p:nvSpPr>
        <p:spPr>
          <a:xfrm>
            <a:off x="1184366" y="5403491"/>
            <a:ext cx="9116598" cy="461665"/>
          </a:xfrm>
          <a:prstGeom prst="rect">
            <a:avLst/>
          </a:prstGeom>
          <a:noFill/>
        </p:spPr>
        <p:txBody>
          <a:bodyPr wrap="none" rtlCol="0">
            <a:spAutoFit/>
          </a:bodyPr>
          <a:lstStyle/>
          <a:p>
            <a:r>
              <a:rPr lang="en-US" altLang="zh-CN" sz="2400" b="1" dirty="0">
                <a:latin typeface="Ink Free" panose="03080402000500000000" pitchFamily="66" charset="0"/>
              </a:rPr>
              <a:t>Listen to</a:t>
            </a:r>
            <a:r>
              <a:rPr lang="zh-CN" altLang="en-US" sz="2400" b="1" dirty="0">
                <a:latin typeface="Ink Free" panose="03080402000500000000" pitchFamily="66" charset="0"/>
              </a:rPr>
              <a:t> </a:t>
            </a:r>
            <a:r>
              <a:rPr lang="en-US" altLang="zh-CN" sz="2400" b="1" dirty="0">
                <a:latin typeface="Ink Free" panose="03080402000500000000" pitchFamily="66" charset="0"/>
              </a:rPr>
              <a:t>a</a:t>
            </a:r>
            <a:r>
              <a:rPr lang="zh-CN" altLang="en-US" sz="2400" b="1" dirty="0">
                <a:latin typeface="Ink Free" panose="03080402000500000000" pitchFamily="66" charset="0"/>
              </a:rPr>
              <a:t> </a:t>
            </a:r>
            <a:r>
              <a:rPr lang="en-US" altLang="zh-CN" sz="2400" b="1" dirty="0">
                <a:latin typeface="Ink Free" panose="03080402000500000000" pitchFamily="66" charset="0"/>
              </a:rPr>
              <a:t>conversation</a:t>
            </a:r>
            <a:r>
              <a:rPr lang="zh-CN" altLang="en-US" sz="2400" b="1" dirty="0">
                <a:latin typeface="Ink Free" panose="03080402000500000000" pitchFamily="66" charset="0"/>
              </a:rPr>
              <a:t> </a:t>
            </a:r>
            <a:r>
              <a:rPr lang="en-US" altLang="zh-CN" sz="2400" b="1" dirty="0">
                <a:latin typeface="Ink Free" panose="03080402000500000000" pitchFamily="66" charset="0"/>
              </a:rPr>
              <a:t>between</a:t>
            </a:r>
            <a:r>
              <a:rPr lang="zh-CN" altLang="en-US" sz="2400" b="1" dirty="0">
                <a:latin typeface="Ink Free" panose="03080402000500000000" pitchFamily="66" charset="0"/>
              </a:rPr>
              <a:t> </a:t>
            </a:r>
            <a:r>
              <a:rPr lang="en-US" altLang="zh-CN" sz="2400" b="1" dirty="0">
                <a:latin typeface="Ink Free" panose="03080402000500000000" pitchFamily="66" charset="0"/>
              </a:rPr>
              <a:t>a</a:t>
            </a:r>
            <a:r>
              <a:rPr lang="zh-CN" altLang="en-US" sz="2400" b="1" dirty="0">
                <a:latin typeface="Ink Free" panose="03080402000500000000" pitchFamily="66" charset="0"/>
              </a:rPr>
              <a:t> </a:t>
            </a:r>
            <a:r>
              <a:rPr lang="en-US" altLang="zh-CN" sz="2400" b="1" dirty="0">
                <a:latin typeface="Ink Free" panose="03080402000500000000" pitchFamily="66" charset="0"/>
              </a:rPr>
              <a:t>student</a:t>
            </a:r>
            <a:r>
              <a:rPr lang="zh-CN" altLang="en-US" sz="2400" b="1" dirty="0">
                <a:latin typeface="Ink Free" panose="03080402000500000000" pitchFamily="66" charset="0"/>
              </a:rPr>
              <a:t> </a:t>
            </a:r>
            <a:r>
              <a:rPr lang="en-US" altLang="zh-CN" sz="2400" b="1" dirty="0">
                <a:latin typeface="Ink Free" panose="03080402000500000000" pitchFamily="66" charset="0"/>
              </a:rPr>
              <a:t>and</a:t>
            </a:r>
            <a:r>
              <a:rPr lang="zh-CN" altLang="en-US" sz="2400" b="1" dirty="0">
                <a:latin typeface="Ink Free" panose="03080402000500000000" pitchFamily="66" charset="0"/>
              </a:rPr>
              <a:t> </a:t>
            </a:r>
            <a:r>
              <a:rPr lang="en-US" altLang="zh-CN" sz="2400" b="1" dirty="0">
                <a:latin typeface="Ink Free" panose="03080402000500000000" pitchFamily="66" charset="0"/>
              </a:rPr>
              <a:t>his</a:t>
            </a:r>
            <a:r>
              <a:rPr lang="zh-CN" altLang="en-US" sz="2400" b="1" dirty="0">
                <a:latin typeface="Ink Free" panose="03080402000500000000" pitchFamily="66" charset="0"/>
              </a:rPr>
              <a:t> </a:t>
            </a:r>
            <a:r>
              <a:rPr lang="en-US" altLang="zh-CN" sz="2400" b="1" dirty="0">
                <a:latin typeface="Ink Free" panose="03080402000500000000" pitchFamily="66" charset="0"/>
              </a:rPr>
              <a:t>faculty</a:t>
            </a:r>
            <a:r>
              <a:rPr lang="zh-CN" altLang="en-US" sz="2400" b="1" dirty="0">
                <a:latin typeface="Ink Free" panose="03080402000500000000" pitchFamily="66" charset="0"/>
              </a:rPr>
              <a:t> </a:t>
            </a:r>
            <a:r>
              <a:rPr lang="en-US" altLang="zh-CN" sz="2400" b="1" dirty="0">
                <a:latin typeface="Ink Free" panose="03080402000500000000" pitchFamily="66" charset="0"/>
              </a:rPr>
              <a:t>advisor…</a:t>
            </a:r>
            <a:endParaRPr lang="zh-CN" altLang="en-US" sz="2400" b="1" dirty="0">
              <a:latin typeface="Ink Free" panose="03080402000500000000" pitchFamily="66" charset="0"/>
            </a:endParaRPr>
          </a:p>
        </p:txBody>
      </p:sp>
    </p:spTree>
    <p:extLst>
      <p:ext uri="{BB962C8B-B14F-4D97-AF65-F5344CB8AC3E}">
        <p14:creationId xmlns:p14="http://schemas.microsoft.com/office/powerpoint/2010/main" val="310540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4C760575-7135-4730-93F9-8820D87BF277}"/>
              </a:ext>
            </a:extLst>
          </p:cNvPr>
          <p:cNvCxnSpPr>
            <a:cxnSpLocks/>
          </p:cNvCxnSpPr>
          <p:nvPr/>
        </p:nvCxnSpPr>
        <p:spPr>
          <a:xfrm>
            <a:off x="463593" y="224405"/>
            <a:ext cx="0" cy="64616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F0A447C2-20C6-4D67-BE9B-710DD047BDF4}"/>
              </a:ext>
            </a:extLst>
          </p:cNvPr>
          <p:cNvSpPr txBox="1"/>
          <p:nvPr/>
        </p:nvSpPr>
        <p:spPr>
          <a:xfrm>
            <a:off x="667068" y="224405"/>
            <a:ext cx="8595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Intro:</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cxnSp>
        <p:nvCxnSpPr>
          <p:cNvPr id="31" name="Straight Connector 30">
            <a:extLst>
              <a:ext uri="{FF2B5EF4-FFF2-40B4-BE49-F238E27FC236}">
                <a16:creationId xmlns:a16="http://schemas.microsoft.com/office/drawing/2014/main" id="{FA245822-1FFC-4EE3-926E-F12792824D77}"/>
              </a:ext>
            </a:extLst>
          </p:cNvPr>
          <p:cNvCxnSpPr/>
          <p:nvPr/>
        </p:nvCxnSpPr>
        <p:spPr>
          <a:xfrm flipV="1">
            <a:off x="667068" y="1319569"/>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4DD4B5-E7BD-4B35-96B8-62CBCABED8AD}"/>
              </a:ext>
            </a:extLst>
          </p:cNvPr>
          <p:cNvCxnSpPr/>
          <p:nvPr/>
        </p:nvCxnSpPr>
        <p:spPr>
          <a:xfrm flipV="1">
            <a:off x="667067" y="2925674"/>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9AB36E-EFCE-4AF6-9A10-8E7161B9F3C6}"/>
              </a:ext>
            </a:extLst>
          </p:cNvPr>
          <p:cNvCxnSpPr/>
          <p:nvPr/>
        </p:nvCxnSpPr>
        <p:spPr>
          <a:xfrm flipV="1">
            <a:off x="667067" y="4775060"/>
            <a:ext cx="7695297" cy="109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1EC4AF-980A-4F97-87DE-DF9F0CEB3658}"/>
              </a:ext>
            </a:extLst>
          </p:cNvPr>
          <p:cNvSpPr txBox="1"/>
          <p:nvPr/>
        </p:nvSpPr>
        <p:spPr>
          <a:xfrm>
            <a:off x="588456" y="1374289"/>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1:</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2" name="TextBox 41">
            <a:extLst>
              <a:ext uri="{FF2B5EF4-FFF2-40B4-BE49-F238E27FC236}">
                <a16:creationId xmlns:a16="http://schemas.microsoft.com/office/drawing/2014/main" id="{C42658B7-7764-4508-98CE-FEFA43053524}"/>
              </a:ext>
            </a:extLst>
          </p:cNvPr>
          <p:cNvSpPr txBox="1"/>
          <p:nvPr/>
        </p:nvSpPr>
        <p:spPr>
          <a:xfrm>
            <a:off x="588456" y="3034476"/>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2:</a:t>
            </a:r>
            <a:endParaRPr kumimoji="0" lang="zh-CN" altLang="en-US"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43" name="TextBox 42">
            <a:extLst>
              <a:ext uri="{FF2B5EF4-FFF2-40B4-BE49-F238E27FC236}">
                <a16:creationId xmlns:a16="http://schemas.microsoft.com/office/drawing/2014/main" id="{C6EBFC4D-12BE-4184-B104-35B40BE15FFC}"/>
              </a:ext>
            </a:extLst>
          </p:cNvPr>
          <p:cNvSpPr txBox="1"/>
          <p:nvPr/>
        </p:nvSpPr>
        <p:spPr>
          <a:xfrm>
            <a:off x="588456" y="4824473"/>
            <a:ext cx="13004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Topic 3:</a:t>
            </a:r>
            <a:endParaRPr kumimoji="0" lang="zh-CN" altLang="en-US" sz="2800" b="0" i="0" u="none" strike="noStrike" kern="1200" cap="none" spc="0" normalizeH="0" baseline="0" noProof="0" dirty="0">
              <a:ln>
                <a:noFill/>
              </a:ln>
              <a:solidFill>
                <a:srgbClr val="5B9BD5">
                  <a:lumMod val="60000"/>
                  <a:lumOff val="40000"/>
                </a:srgbClr>
              </a:solidFill>
              <a:effectLst/>
              <a:uLnTx/>
              <a:uFillTx/>
              <a:latin typeface="Indie Flower" panose="02000000000000000000" pitchFamily="2" charset="0"/>
              <a:ea typeface="等线" panose="02010600030101010101" pitchFamily="2" charset="-122"/>
              <a:cs typeface="+mn-cs"/>
            </a:endParaRPr>
          </a:p>
        </p:txBody>
      </p:sp>
      <p:sp>
        <p:nvSpPr>
          <p:cNvPr id="22" name="TextBox 21">
            <a:extLst>
              <a:ext uri="{FF2B5EF4-FFF2-40B4-BE49-F238E27FC236}">
                <a16:creationId xmlns:a16="http://schemas.microsoft.com/office/drawing/2014/main" id="{AC5AFC59-5F5A-4199-ABA1-D24890E86C6E}"/>
              </a:ext>
            </a:extLst>
          </p:cNvPr>
          <p:cNvSpPr txBox="1"/>
          <p:nvPr/>
        </p:nvSpPr>
        <p:spPr>
          <a:xfrm>
            <a:off x="1746209" y="491233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Slide Number Placeholder 1">
            <a:extLst>
              <a:ext uri="{FF2B5EF4-FFF2-40B4-BE49-F238E27FC236}">
                <a16:creationId xmlns:a16="http://schemas.microsoft.com/office/drawing/2014/main" id="{47CF2A8B-13CB-42CB-8475-27ABF77F9D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F56985-7CC6-482A-A174-BBAF2E85857D}"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6" name="TextBox 15">
            <a:extLst>
              <a:ext uri="{FF2B5EF4-FFF2-40B4-BE49-F238E27FC236}">
                <a16:creationId xmlns:a16="http://schemas.microsoft.com/office/drawing/2014/main" id="{266F6108-194B-460C-95DE-C7FA9BDC333E}"/>
              </a:ext>
            </a:extLst>
          </p:cNvPr>
          <p:cNvSpPr txBox="1"/>
          <p:nvPr/>
        </p:nvSpPr>
        <p:spPr>
          <a:xfrm>
            <a:off x="1746209" y="283316"/>
            <a:ext cx="31584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first 30 seconds)</a:t>
            </a:r>
            <a:endParaRPr kumimoji="0" lang="zh-CN" altLang="en-US"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endParaRPr>
          </a:p>
        </p:txBody>
      </p:sp>
      <p:sp>
        <p:nvSpPr>
          <p:cNvPr id="20" name="TextBox 19">
            <a:extLst>
              <a:ext uri="{FF2B5EF4-FFF2-40B4-BE49-F238E27FC236}">
                <a16:creationId xmlns:a16="http://schemas.microsoft.com/office/drawing/2014/main" id="{E341B17C-62EF-4F11-8CA6-8C8F4D6E15CE}"/>
              </a:ext>
            </a:extLst>
          </p:cNvPr>
          <p:cNvSpPr txBox="1"/>
          <p:nvPr/>
        </p:nvSpPr>
        <p:spPr>
          <a:xfrm>
            <a:off x="1746209" y="3109173"/>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TextBox 20">
            <a:extLst>
              <a:ext uri="{FF2B5EF4-FFF2-40B4-BE49-F238E27FC236}">
                <a16:creationId xmlns:a16="http://schemas.microsoft.com/office/drawing/2014/main" id="{5386F993-1998-490D-BE42-6FAC12C5AF59}"/>
              </a:ext>
            </a:extLst>
          </p:cNvPr>
          <p:cNvSpPr txBox="1"/>
          <p:nvPr/>
        </p:nvSpPr>
        <p:spPr>
          <a:xfrm>
            <a:off x="1746209" y="1450410"/>
            <a:ext cx="366478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B9BD5">
                    <a:lumMod val="75000"/>
                  </a:srgbClr>
                </a:solidFill>
                <a:effectLst/>
                <a:uLnTx/>
                <a:uFillTx/>
                <a:latin typeface="Indie Flower" panose="02000000000000000000" pitchFamily="2" charset="0"/>
                <a:ea typeface="等线" panose="02010600030101010101" pitchFamily="2" charset="-122"/>
                <a:cs typeface="+mn-cs"/>
              </a:rPr>
              <a:t>(usually the next 30-60 seconds)</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TextBox 16">
            <a:extLst>
              <a:ext uri="{FF2B5EF4-FFF2-40B4-BE49-F238E27FC236}">
                <a16:creationId xmlns:a16="http://schemas.microsoft.com/office/drawing/2014/main" id="{03DE7E7B-C92B-4686-80AC-A04D3174830D}"/>
              </a:ext>
            </a:extLst>
          </p:cNvPr>
          <p:cNvSpPr txBox="1"/>
          <p:nvPr/>
        </p:nvSpPr>
        <p:spPr>
          <a:xfrm>
            <a:off x="10190740" y="224405"/>
            <a:ext cx="18085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TPO </a:t>
            </a:r>
            <a:r>
              <a:rPr lang="en-US" altLang="zh-CN" sz="2800" b="1" dirty="0">
                <a:solidFill>
                  <a:srgbClr val="5B9BD5">
                    <a:lumMod val="75000"/>
                  </a:srgbClr>
                </a:solidFill>
                <a:latin typeface="Agency FB" panose="020B0503020202020204" pitchFamily="34" charset="0"/>
                <a:ea typeface="等线" panose="02010600030101010101" pitchFamily="2" charset="-122"/>
              </a:rPr>
              <a:t>14</a:t>
            </a:r>
            <a:r>
              <a:rPr kumimoji="0" lang="en-US" altLang="zh-CN" sz="2800" b="1" i="0" u="none" strike="noStrike" kern="1200" cap="none" spc="0" normalizeH="0" baseline="0" noProof="0" dirty="0">
                <a:ln>
                  <a:noFill/>
                </a:ln>
                <a:solidFill>
                  <a:srgbClr val="5B9BD5">
                    <a:lumMod val="75000"/>
                  </a:srgbClr>
                </a:solidFill>
                <a:effectLst/>
                <a:uLnTx/>
                <a:uFillTx/>
                <a:latin typeface="Agency FB" panose="020B0503020202020204" pitchFamily="34" charset="0"/>
                <a:ea typeface="等线" panose="02010600030101010101" pitchFamily="2" charset="-122"/>
                <a:cs typeface="+mn-cs"/>
              </a:rPr>
              <a:t>-4</a:t>
            </a:r>
          </a:p>
        </p:txBody>
      </p:sp>
      <p:pic>
        <p:nvPicPr>
          <p:cNvPr id="5" name="Picture 4">
            <a:extLst>
              <a:ext uri="{FF2B5EF4-FFF2-40B4-BE49-F238E27FC236}">
                <a16:creationId xmlns:a16="http://schemas.microsoft.com/office/drawing/2014/main" id="{D844ABB5-A7E5-FB8D-4FFC-40DB4941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508" y="4058935"/>
            <a:ext cx="1361036" cy="2016350"/>
          </a:xfrm>
          <a:prstGeom prst="rect">
            <a:avLst/>
          </a:prstGeom>
        </p:spPr>
      </p:pic>
      <p:sp>
        <p:nvSpPr>
          <p:cNvPr id="4" name="TextBox 3">
            <a:extLst>
              <a:ext uri="{FF2B5EF4-FFF2-40B4-BE49-F238E27FC236}">
                <a16:creationId xmlns:a16="http://schemas.microsoft.com/office/drawing/2014/main" id="{8B66FEF9-1503-A3A8-4D69-FCAD699267BE}"/>
              </a:ext>
            </a:extLst>
          </p:cNvPr>
          <p:cNvSpPr txBox="1"/>
          <p:nvPr/>
        </p:nvSpPr>
        <p:spPr>
          <a:xfrm>
            <a:off x="1730073" y="730133"/>
            <a:ext cx="23695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Student’s reporting</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TextBox 5">
            <a:extLst>
              <a:ext uri="{FF2B5EF4-FFF2-40B4-BE49-F238E27FC236}">
                <a16:creationId xmlns:a16="http://schemas.microsoft.com/office/drawing/2014/main" id="{BD6B6F83-9974-1A6E-B35E-59EF048CFC0E}"/>
              </a:ext>
            </a:extLst>
          </p:cNvPr>
          <p:cNvSpPr txBox="1"/>
          <p:nvPr/>
        </p:nvSpPr>
        <p:spPr>
          <a:xfrm>
            <a:off x="1746209" y="2169166"/>
            <a:ext cx="17315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transfer</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F4B9BBB5-8FC9-CA0D-7738-3F0E7C91C5AE}"/>
              </a:ext>
            </a:extLst>
          </p:cNvPr>
          <p:cNvSpPr txBox="1"/>
          <p:nvPr/>
        </p:nvSpPr>
        <p:spPr>
          <a:xfrm>
            <a:off x="1746209" y="3941617"/>
            <a:ext cx="326563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Why journalism not offered</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TextBox 8">
            <a:extLst>
              <a:ext uri="{FF2B5EF4-FFF2-40B4-BE49-F238E27FC236}">
                <a16:creationId xmlns:a16="http://schemas.microsoft.com/office/drawing/2014/main" id="{E83C2610-A078-7791-B044-E4A9D7862484}"/>
              </a:ext>
            </a:extLst>
          </p:cNvPr>
          <p:cNvSpPr txBox="1"/>
          <p:nvPr/>
        </p:nvSpPr>
        <p:spPr>
          <a:xfrm>
            <a:off x="1746209" y="5615164"/>
            <a:ext cx="27863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Major recommendation</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132002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TotalTime>
  <Words>8506</Words>
  <Application>Microsoft Office PowerPoint</Application>
  <PresentationFormat>Widescreen</PresentationFormat>
  <Paragraphs>619</Paragraphs>
  <Slides>74</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74</vt:i4>
      </vt:variant>
    </vt:vector>
  </HeadingPairs>
  <TitlesOfParts>
    <vt:vector size="87" baseType="lpstr">
      <vt:lpstr>Helvetica Neue</vt:lpstr>
      <vt:lpstr>Indie Flower</vt:lpstr>
      <vt:lpstr>等线</vt:lpstr>
      <vt:lpstr>等线 Light</vt:lpstr>
      <vt:lpstr>Agency FB</vt:lpstr>
      <vt:lpstr>Arial</vt:lpstr>
      <vt:lpstr>Calibri</vt:lpstr>
      <vt:lpstr>Century Gothic</vt:lpstr>
      <vt:lpstr>Garamond</vt:lpstr>
      <vt:lpstr>Ink Free</vt:lpstr>
      <vt:lpstr>Wingdings</vt:lpstr>
      <vt:lpstr>Office 主题​​</vt:lpstr>
      <vt:lpstr>肥皂</vt:lpstr>
      <vt:lpstr>PowerPoint Presentation</vt:lpstr>
      <vt:lpstr>Conversation</vt:lpstr>
      <vt:lpstr>Conversation</vt:lpstr>
      <vt:lpstr>Conversation</vt:lpstr>
      <vt:lpstr>Conversation</vt:lpstr>
      <vt:lpstr>Conversation</vt:lpstr>
      <vt:lpstr>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Lina</dc:creator>
  <cp:lastModifiedBy>Zhou Lu</cp:lastModifiedBy>
  <cp:revision>28</cp:revision>
  <dcterms:created xsi:type="dcterms:W3CDTF">2022-04-04T07:47:38Z</dcterms:created>
  <dcterms:modified xsi:type="dcterms:W3CDTF">2023-09-16T02:08:39Z</dcterms:modified>
</cp:coreProperties>
</file>